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0058400" cy="7772400"/>
  <p:notesSz cx="7315200" cy="96012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0A26"/>
    <a:srgbClr val="FFCC00"/>
    <a:srgbClr val="FFFAEB"/>
    <a:srgbClr val="991B1E"/>
    <a:srgbClr val="F1AB1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6395" autoAdjust="0"/>
  </p:normalViewPr>
  <p:slideViewPr>
    <p:cSldViewPr snapToObjects="1">
      <p:cViewPr varScale="1">
        <p:scale>
          <a:sx n="99" d="100"/>
          <a:sy n="99" d="100"/>
        </p:scale>
        <p:origin x="1086" y="78"/>
      </p:cViewPr>
      <p:guideLst>
        <p:guide orient="horz" pos="244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Objects="1">
      <p:cViewPr varScale="1">
        <p:scale>
          <a:sx n="80" d="100"/>
          <a:sy n="80" d="100"/>
        </p:scale>
        <p:origin x="316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674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7109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19138"/>
            <a:ext cx="4660900" cy="36020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lIns="94855" tIns="47428" rIns="94855" bIns="4742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lIns="94855" tIns="47428" rIns="94855" bIns="47428"/>
          <a:lstStyle/>
          <a:p>
            <a:fld id="{0FC75C7D-CF24-8846-A85D-AF6791594D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6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995160"/>
            <a:ext cx="10058400" cy="7772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</p:spTree>
    <p:extLst>
      <p:ext uri="{BB962C8B-B14F-4D97-AF65-F5344CB8AC3E}">
        <p14:creationId xmlns:p14="http://schemas.microsoft.com/office/powerpoint/2010/main" val="2844674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736080"/>
            <a:ext cx="10058400" cy="10363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736080"/>
            <a:ext cx="10058400" cy="1800"/>
          </a:xfrm>
          <a:prstGeom prst="line">
            <a:avLst/>
          </a:prstGeom>
          <a:ln w="381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1100" y="259080"/>
            <a:ext cx="1005840" cy="1036320"/>
          </a:xfrm>
          <a:prstGeom prst="rect">
            <a:avLst/>
          </a:prstGeom>
        </p:spPr>
      </p:pic>
      <p:pic>
        <p:nvPicPr>
          <p:cNvPr id="2050" name="Picture 2" descr="Image result for Keck Medicine of USC transparent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6987974"/>
            <a:ext cx="1844040" cy="582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5364480" y="3627120"/>
            <a:ext cx="1676400" cy="1122680"/>
          </a:xfrm>
          <a:prstGeom prst="rect">
            <a:avLst/>
          </a:prstGeom>
        </p:spPr>
        <p:txBody>
          <a:bodyPr wrap="square" rtlCol="0" anchor="t">
            <a:noAutofit/>
          </a:bodyPr>
          <a:lstStyle/>
          <a:p>
            <a:endParaRPr lang="en-US" sz="264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95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502908" rtl="0" eaLnBrk="1" latinLnBrk="0" hangingPunct="1">
        <a:spcBef>
          <a:spcPct val="0"/>
        </a:spcBef>
        <a:buNone/>
        <a:defRPr sz="484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77181" indent="-377181" algn="l" defTabSz="502908" rtl="0" eaLnBrk="1" latinLnBrk="0" hangingPunct="1">
        <a:spcBef>
          <a:spcPct val="20000"/>
        </a:spcBef>
        <a:buFont typeface="Arial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17224" indent="-314317" algn="l" defTabSz="502908" rtl="0" eaLnBrk="1" latinLnBrk="0" hangingPunct="1">
        <a:spcBef>
          <a:spcPct val="20000"/>
        </a:spcBef>
        <a:buFont typeface="Arial"/>
        <a:buChar char="–"/>
        <a:defRPr sz="308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69" indent="-251453" algn="l" defTabSz="502908" rtl="0" eaLnBrk="1" latinLnBrk="0" hangingPunct="1">
        <a:spcBef>
          <a:spcPct val="20000"/>
        </a:spcBef>
        <a:buFont typeface="Arial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76" indent="-251453" algn="l" defTabSz="502908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83" indent="-251453" algn="l" defTabSz="502908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91" indent="-251453" algn="l" defTabSz="50290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99" indent="-251453" algn="l" defTabSz="50290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807" indent="-251453" algn="l" defTabSz="50290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713" indent="-251453" algn="l" defTabSz="50290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08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16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23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29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445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352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260" algn="l" defTabSz="50290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3970"/>
            <a:ext cx="10058400" cy="452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00276" y="-38048"/>
            <a:ext cx="152414" cy="30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438" tIns="37719" rIns="75438" bIns="37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85"/>
          </a:p>
        </p:txBody>
      </p:sp>
      <p:sp>
        <p:nvSpPr>
          <p:cNvPr id="21" name="Rectangle 20"/>
          <p:cNvSpPr/>
          <p:nvPr/>
        </p:nvSpPr>
        <p:spPr>
          <a:xfrm>
            <a:off x="381000" y="18843"/>
            <a:ext cx="10058400" cy="3295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207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B0803020203020204" pitchFamily="34" charset="0"/>
              </a:rPr>
              <a:t>Your Current Medications and Brain Health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489" y="527751"/>
            <a:ext cx="9723274" cy="81605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350" dirty="0">
                <a:latin typeface="Avenir Book" panose="02000503020000020003"/>
                <a:cs typeface="Arial" panose="020B0604020202020204" pitchFamily="34" charset="0"/>
              </a:rPr>
              <a:t>Some prescription medications, over-the-counter-medications, and herbal supplements can cause memory problems and confusion.</a:t>
            </a:r>
          </a:p>
          <a:p>
            <a:r>
              <a:rPr lang="en-US" sz="400" dirty="0">
                <a:latin typeface="Avenir Book" panose="02000503020000020003"/>
                <a:cs typeface="Arial" panose="020B0604020202020204" pitchFamily="34" charset="0"/>
              </a:rPr>
              <a:t> </a:t>
            </a:r>
          </a:p>
          <a:p>
            <a:r>
              <a:rPr lang="en-US" sz="1350" dirty="0">
                <a:solidFill>
                  <a:srgbClr val="790A26"/>
                </a:solidFill>
                <a:latin typeface="Avenir Book" panose="02000503020000020003"/>
                <a:cs typeface="Arial" panose="020B0604020202020204" pitchFamily="34" charset="0"/>
              </a:rPr>
              <a:t>Bring ALL medications that you take to your appointment before surgery (prescription medications, over-the-counter medications, and herbal supplements)</a:t>
            </a:r>
            <a:r>
              <a:rPr lang="en-US" sz="1350" dirty="0">
                <a:latin typeface="Avenir Book" panose="02000503020000020003"/>
                <a:cs typeface="Arial" panose="020B0604020202020204" pitchFamily="34" charset="0"/>
              </a:rPr>
              <a:t>. Your doctor will review them and tell you how to use your medications before and after surgery.</a:t>
            </a:r>
          </a:p>
          <a:p>
            <a:endParaRPr lang="en-US" sz="1050" dirty="0">
              <a:latin typeface="Avenir Book" panose="02000503020000020003"/>
              <a:cs typeface="Arial" panose="020B0604020202020204" pitchFamily="34" charset="0"/>
            </a:endParaRPr>
          </a:p>
          <a:p>
            <a:r>
              <a:rPr lang="en-US" sz="1350" b="1" dirty="0">
                <a:latin typeface="Avenir Book" panose="02000503020000020003"/>
                <a:cs typeface="Arial" panose="020B0604020202020204" pitchFamily="34" charset="0"/>
              </a:rPr>
              <a:t>You should </a:t>
            </a:r>
            <a:r>
              <a:rPr lang="en-US" sz="1350" b="1" dirty="0">
                <a:solidFill>
                  <a:srgbClr val="790A26"/>
                </a:solidFill>
                <a:latin typeface="Avenir Book" panose="02000503020000020003"/>
                <a:cs typeface="Arial" panose="020B0604020202020204" pitchFamily="34" charset="0"/>
              </a:rPr>
              <a:t>avoid these drugs </a:t>
            </a:r>
            <a:r>
              <a:rPr lang="en-US" sz="1350" b="1" dirty="0">
                <a:latin typeface="Avenir Book" panose="02000503020000020003"/>
                <a:cs typeface="Arial" panose="020B0604020202020204" pitchFamily="34" charset="0"/>
              </a:rPr>
              <a:t>before surgery.  Talk to you doctor about how to stop or reduce their use.</a:t>
            </a:r>
          </a:p>
          <a:p>
            <a:r>
              <a:rPr lang="en-US" sz="1350" dirty="0">
                <a:latin typeface="Avenir Black" panose="020B0803020203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007101"/>
              </p:ext>
            </p:extLst>
          </p:nvPr>
        </p:nvGraphicFramePr>
        <p:xfrm>
          <a:off x="0" y="1706880"/>
          <a:ext cx="10058400" cy="223646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46292">
                  <a:extLst>
                    <a:ext uri="{9D8B030D-6E8A-4147-A177-3AD203B41FA5}">
                      <a16:colId xmlns:a16="http://schemas.microsoft.com/office/drawing/2014/main" val="1397713730"/>
                    </a:ext>
                  </a:extLst>
                </a:gridCol>
                <a:gridCol w="3299836">
                  <a:extLst>
                    <a:ext uri="{9D8B030D-6E8A-4147-A177-3AD203B41FA5}">
                      <a16:colId xmlns:a16="http://schemas.microsoft.com/office/drawing/2014/main" val="3918867687"/>
                    </a:ext>
                  </a:extLst>
                </a:gridCol>
                <a:gridCol w="2137076">
                  <a:extLst>
                    <a:ext uri="{9D8B030D-6E8A-4147-A177-3AD203B41FA5}">
                      <a16:colId xmlns:a16="http://schemas.microsoft.com/office/drawing/2014/main" val="1980762213"/>
                    </a:ext>
                  </a:extLst>
                </a:gridCol>
                <a:gridCol w="2975196">
                  <a:extLst>
                    <a:ext uri="{9D8B030D-6E8A-4147-A177-3AD203B41FA5}">
                      <a16:colId xmlns:a16="http://schemas.microsoft.com/office/drawing/2014/main" val="1008693620"/>
                    </a:ext>
                  </a:extLst>
                </a:gridCol>
              </a:tblGrid>
              <a:tr h="28498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Common Sleep Aids</a:t>
                      </a:r>
                      <a:endParaRPr lang="en-US" sz="1200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Allergy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 Medicines</a:t>
                      </a:r>
                      <a:endParaRPr lang="en-US" sz="1200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Motion Sickness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 Medicines</a:t>
                      </a:r>
                      <a:endParaRPr lang="en-US" sz="1200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257554"/>
                  </a:ext>
                </a:extLst>
              </a:tr>
              <a:tr h="27660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venir Black" panose="020B0803020203020204" pitchFamily="34" charset="0"/>
                          <a:cs typeface="Arial" panose="020B0604020202020204" pitchFamily="34" charset="0"/>
                        </a:rPr>
                        <a:t>Ingredients to Avoid</a:t>
                      </a:r>
                      <a:endParaRPr lang="en-US" sz="1200" b="1" dirty="0"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venir Book" panose="02000503020000020003" pitchFamily="2" charset="0"/>
                        </a:rPr>
                        <a:t>diphenhydramine</a:t>
                      </a:r>
                      <a:r>
                        <a:rPr lang="en-US" sz="1100" baseline="0" dirty="0" smtClean="0">
                          <a:latin typeface="Avenir Book" panose="02000503020000020003" pitchFamily="2" charset="0"/>
                        </a:rPr>
                        <a:t> or </a:t>
                      </a:r>
                      <a:r>
                        <a:rPr lang="en-US" sz="1100" baseline="0" dirty="0" err="1" smtClean="0">
                          <a:latin typeface="Avenir Book" panose="02000503020000020003" pitchFamily="2" charset="0"/>
                        </a:rPr>
                        <a:t>doxylamine</a:t>
                      </a:r>
                      <a:endParaRPr lang="en-US" sz="11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Avenir Book" panose="02000503020000020003" pitchFamily="2" charset="0"/>
                        </a:rPr>
                        <a:t>chloropheniramine</a:t>
                      </a:r>
                      <a:endParaRPr lang="en-US" sz="11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Avenir Book" panose="02000503020000020003" pitchFamily="2" charset="0"/>
                        </a:rPr>
                        <a:t>dimenhyrinate</a:t>
                      </a:r>
                      <a:r>
                        <a:rPr lang="en-US" sz="1100" dirty="0" smtClean="0">
                          <a:latin typeface="Avenir Book" panose="02000503020000020003" pitchFamily="2" charset="0"/>
                        </a:rPr>
                        <a:t> or </a:t>
                      </a:r>
                      <a:r>
                        <a:rPr lang="en-US" sz="1100" dirty="0" err="1" smtClean="0">
                          <a:latin typeface="Avenir Book" panose="02000503020000020003" pitchFamily="2" charset="0"/>
                        </a:rPr>
                        <a:t>meclazine</a:t>
                      </a:r>
                      <a:endParaRPr lang="en-US" sz="11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469283"/>
                  </a:ext>
                </a:extLst>
              </a:tr>
              <a:tr h="1668014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venir Black" panose="020B0803020203020204" pitchFamily="34" charset="0"/>
                          <a:cs typeface="Arial" panose="020B0604020202020204" pitchFamily="34" charset="0"/>
                        </a:rPr>
                        <a:t>Example</a:t>
                      </a:r>
                      <a:r>
                        <a:rPr lang="en-US" sz="1200" b="1" baseline="0" dirty="0" smtClean="0">
                          <a:latin typeface="Avenir Black" panose="020B0803020203020204" pitchFamily="34" charset="0"/>
                          <a:cs typeface="Arial" panose="020B0604020202020204" pitchFamily="34" charset="0"/>
                        </a:rPr>
                        <a:t> Drugs</a:t>
                      </a:r>
                      <a:endParaRPr lang="en-US" sz="1200" b="1" dirty="0"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2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2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33147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CC00"/>
              </a:clrFrom>
              <a:clrTo>
                <a:srgbClr val="FFCC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36" y="-24751"/>
            <a:ext cx="2527118" cy="491642"/>
          </a:xfrm>
          <a:prstGeom prst="rect">
            <a:avLst/>
          </a:prstGeom>
        </p:spPr>
      </p:pic>
      <p:pic>
        <p:nvPicPr>
          <p:cNvPr id="27" name="Picture 26" descr="Image result for over the counter belladonna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02928">
            <a:off x="1975595" y="4543203"/>
            <a:ext cx="1236907" cy="373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Image result for valerian root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4273669"/>
            <a:ext cx="471015" cy="964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 descr="Image result for different ways to take marijuana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542" y="4263681"/>
            <a:ext cx="1344461" cy="950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 descr="Image result for alcohol types"/>
          <p:cNvPicPr/>
          <p:nvPr/>
        </p:nvPicPr>
        <p:blipFill>
          <a:blip r:embed="rId7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441" y="4066917"/>
            <a:ext cx="1586520" cy="1171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12.jpg"/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3"/>
          <a:stretch>
            <a:fillRect/>
          </a:stretch>
        </p:blipFill>
        <p:spPr>
          <a:xfrm>
            <a:off x="1709601" y="2307891"/>
            <a:ext cx="1207707" cy="845185"/>
          </a:xfrm>
          <a:prstGeom prst="rect">
            <a:avLst/>
          </a:prstGeom>
          <a:ln/>
        </p:spPr>
      </p:pic>
      <p:pic>
        <p:nvPicPr>
          <p:cNvPr id="34" name="image13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5" t="5190" r="6650" b="12456"/>
          <a:stretch>
            <a:fillRect/>
          </a:stretch>
        </p:blipFill>
        <p:spPr>
          <a:xfrm>
            <a:off x="2917307" y="2396752"/>
            <a:ext cx="1003046" cy="611886"/>
          </a:xfrm>
          <a:prstGeom prst="rect">
            <a:avLst/>
          </a:prstGeom>
          <a:ln/>
        </p:spPr>
      </p:pic>
      <p:pic>
        <p:nvPicPr>
          <p:cNvPr id="35" name="image4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0182" y="2315583"/>
            <a:ext cx="926910" cy="74320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36" name="image11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3" t="12676" r="8450" b="13802"/>
          <a:stretch>
            <a:fillRect/>
          </a:stretch>
        </p:blipFill>
        <p:spPr>
          <a:xfrm>
            <a:off x="2957386" y="3115374"/>
            <a:ext cx="827723" cy="759270"/>
          </a:xfrm>
          <a:prstGeom prst="rect">
            <a:avLst/>
          </a:prstGeom>
          <a:ln/>
        </p:spPr>
      </p:pic>
      <p:pic>
        <p:nvPicPr>
          <p:cNvPr id="37" name="image10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869" r="7826" b="16304"/>
          <a:stretch>
            <a:fillRect/>
          </a:stretch>
        </p:blipFill>
        <p:spPr>
          <a:xfrm>
            <a:off x="1797026" y="3164078"/>
            <a:ext cx="1076389" cy="706184"/>
          </a:xfrm>
          <a:prstGeom prst="rect">
            <a:avLst/>
          </a:prstGeom>
          <a:ln/>
        </p:spPr>
      </p:pic>
      <p:pic>
        <p:nvPicPr>
          <p:cNvPr id="38" name="image5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9912" y="3183941"/>
            <a:ext cx="1000252" cy="685927"/>
          </a:xfrm>
          <a:prstGeom prst="rect">
            <a:avLst/>
          </a:prstGeom>
          <a:ln/>
        </p:spPr>
      </p:pic>
      <p:pic>
        <p:nvPicPr>
          <p:cNvPr id="39" name="image1.jp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27352" y="2403000"/>
            <a:ext cx="910833" cy="793639"/>
          </a:xfrm>
          <a:prstGeom prst="rect">
            <a:avLst/>
          </a:prstGeom>
          <a:ln/>
        </p:spPr>
      </p:pic>
      <p:pic>
        <p:nvPicPr>
          <p:cNvPr id="40" name="image2.jpg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9004" y="2311600"/>
            <a:ext cx="1019601" cy="916230"/>
          </a:xfrm>
          <a:prstGeom prst="rect">
            <a:avLst/>
          </a:prstGeom>
          <a:ln/>
        </p:spPr>
      </p:pic>
      <p:pic>
        <p:nvPicPr>
          <p:cNvPr id="43" name="image3.jpg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31" b="10450"/>
          <a:stretch>
            <a:fillRect/>
          </a:stretch>
        </p:blipFill>
        <p:spPr>
          <a:xfrm>
            <a:off x="8575993" y="2328605"/>
            <a:ext cx="1064292" cy="884297"/>
          </a:xfrm>
          <a:prstGeom prst="rect">
            <a:avLst/>
          </a:prstGeom>
          <a:ln/>
        </p:spPr>
      </p:pic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109274"/>
              </p:ext>
            </p:extLst>
          </p:nvPr>
        </p:nvGraphicFramePr>
        <p:xfrm>
          <a:off x="1" y="5267147"/>
          <a:ext cx="10058400" cy="250525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44993">
                  <a:extLst>
                    <a:ext uri="{9D8B030D-6E8A-4147-A177-3AD203B41FA5}">
                      <a16:colId xmlns:a16="http://schemas.microsoft.com/office/drawing/2014/main" val="1397713730"/>
                    </a:ext>
                  </a:extLst>
                </a:gridCol>
                <a:gridCol w="2260424">
                  <a:extLst>
                    <a:ext uri="{9D8B030D-6E8A-4147-A177-3AD203B41FA5}">
                      <a16:colId xmlns:a16="http://schemas.microsoft.com/office/drawing/2014/main" val="3918867687"/>
                    </a:ext>
                  </a:extLst>
                </a:gridCol>
                <a:gridCol w="1849174">
                  <a:extLst>
                    <a:ext uri="{9D8B030D-6E8A-4147-A177-3AD203B41FA5}">
                      <a16:colId xmlns:a16="http://schemas.microsoft.com/office/drawing/2014/main" val="1980762213"/>
                    </a:ext>
                  </a:extLst>
                </a:gridCol>
                <a:gridCol w="2006099">
                  <a:extLst>
                    <a:ext uri="{9D8B030D-6E8A-4147-A177-3AD203B41FA5}">
                      <a16:colId xmlns:a16="http://schemas.microsoft.com/office/drawing/2014/main" val="1008693620"/>
                    </a:ext>
                  </a:extLst>
                </a:gridCol>
                <a:gridCol w="2297710">
                  <a:extLst>
                    <a:ext uri="{9D8B030D-6E8A-4147-A177-3AD203B41FA5}">
                      <a16:colId xmlns:a16="http://schemas.microsoft.com/office/drawing/2014/main" val="866599342"/>
                    </a:ext>
                  </a:extLst>
                </a:gridCol>
              </a:tblGrid>
              <a:tr h="300824">
                <a:tc>
                  <a:txBody>
                    <a:bodyPr/>
                    <a:lstStyle/>
                    <a:p>
                      <a:pPr marL="0" marR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venir Black" panose="020B0803020203020204" pitchFamily="34" charset="0"/>
                          <a:cs typeface="Arial" panose="020B0604020202020204" pitchFamily="34" charset="0"/>
                        </a:rPr>
                        <a:t>Prescription Drugs</a:t>
                      </a: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Nausea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 / Motion Sickness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Severe Diarrhea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Muscle Relaxants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Antidepressants / Migraine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1777"/>
                  </a:ext>
                </a:extLst>
              </a:tr>
              <a:tr h="1120814">
                <a:tc>
                  <a:txBody>
                    <a:bodyPr/>
                    <a:lstStyle/>
                    <a:p>
                      <a:endParaRPr lang="en-US" sz="1200" b="1" dirty="0" smtClean="0">
                        <a:solidFill>
                          <a:schemeClr val="bg1"/>
                        </a:solidFill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Scopolamine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Prochlorperazine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(Compazine)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Promethazine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Phenargen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 </a:t>
                      </a:r>
                      <a:endParaRPr lang="en-US" sz="1000" dirty="0">
                        <a:latin typeface="Avenir Book" panose="02000503020000020003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noProof="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Lamotil</a:t>
                      </a: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Cyclobenzaprine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Flexeril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Carisoprodol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(Soma)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Methocarbamol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Robaxin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Amitriptyline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Nortriptyline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Imipramine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Doxepin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Desipramine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Paxil</a:t>
                      </a: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635344"/>
                  </a:ext>
                </a:extLst>
              </a:tr>
              <a:tr h="300824">
                <a:tc>
                  <a:txBody>
                    <a:bodyPr/>
                    <a:lstStyle/>
                    <a:p>
                      <a:endParaRPr lang="en-US" sz="1200" b="1" dirty="0" smtClean="0">
                        <a:solidFill>
                          <a:schemeClr val="bg1"/>
                        </a:solidFill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Irritable Bowel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 Syndrome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Anti-Anxiety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Urinary Incontinence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Insomnia / Sleep Aids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9427"/>
                  </a:ext>
                </a:extLst>
              </a:tr>
              <a:tr h="782790">
                <a:tc>
                  <a:txBody>
                    <a:bodyPr/>
                    <a:lstStyle/>
                    <a:p>
                      <a:endParaRPr lang="en-US" sz="1200" b="1" dirty="0" smtClean="0">
                        <a:solidFill>
                          <a:schemeClr val="bg1"/>
                        </a:solidFill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Atropine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Belladonna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Dicyclomine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Bentyl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Hyoscyamine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Levsin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Alprazolam (Xanax)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Lorazepam (Ativan)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Clonazepam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Klonopin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Diazepam (Valium) </a:t>
                      </a: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Oxybutinin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(Ditropan)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Tolteradine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(Detrol)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Solifenacin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Vesicare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 </a:t>
                      </a: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Zolpidem (Ambien)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Eszopiclone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Lunesta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Zaleplon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venir Book" panose="02000503020000020003"/>
                          <a:ea typeface="+mn-ea"/>
                          <a:cs typeface="+mn-cs"/>
                        </a:rPr>
                        <a:t> (Sonata) </a:t>
                      </a: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Avenir Book" panose="02000503020000020003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791219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3404"/>
              </p:ext>
            </p:extLst>
          </p:nvPr>
        </p:nvGraphicFramePr>
        <p:xfrm>
          <a:off x="1" y="3926027"/>
          <a:ext cx="10058400" cy="1331773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46161">
                  <a:extLst>
                    <a:ext uri="{9D8B030D-6E8A-4147-A177-3AD203B41FA5}">
                      <a16:colId xmlns:a16="http://schemas.microsoft.com/office/drawing/2014/main" val="1397713730"/>
                    </a:ext>
                  </a:extLst>
                </a:gridCol>
                <a:gridCol w="1870934">
                  <a:extLst>
                    <a:ext uri="{9D8B030D-6E8A-4147-A177-3AD203B41FA5}">
                      <a16:colId xmlns:a16="http://schemas.microsoft.com/office/drawing/2014/main" val="3918867687"/>
                    </a:ext>
                  </a:extLst>
                </a:gridCol>
                <a:gridCol w="1519632">
                  <a:extLst>
                    <a:ext uri="{9D8B030D-6E8A-4147-A177-3AD203B41FA5}">
                      <a16:colId xmlns:a16="http://schemas.microsoft.com/office/drawing/2014/main" val="1980762213"/>
                    </a:ext>
                  </a:extLst>
                </a:gridCol>
                <a:gridCol w="2115604">
                  <a:extLst>
                    <a:ext uri="{9D8B030D-6E8A-4147-A177-3AD203B41FA5}">
                      <a16:colId xmlns:a16="http://schemas.microsoft.com/office/drawing/2014/main" val="1008693620"/>
                    </a:ext>
                  </a:extLst>
                </a:gridCol>
                <a:gridCol w="2906069">
                  <a:extLst>
                    <a:ext uri="{9D8B030D-6E8A-4147-A177-3AD203B41FA5}">
                      <a16:colId xmlns:a16="http://schemas.microsoft.com/office/drawing/2014/main" val="866599342"/>
                    </a:ext>
                  </a:extLst>
                </a:gridCol>
              </a:tblGrid>
              <a:tr h="276606">
                <a:tc>
                  <a:txBody>
                    <a:bodyPr/>
                    <a:lstStyle/>
                    <a:p>
                      <a:endParaRPr lang="en-US" sz="1200" b="1" dirty="0" smtClean="0">
                        <a:solidFill>
                          <a:schemeClr val="bg1"/>
                        </a:solidFill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Belladonna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Valerian Root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Marijuana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Book" panose="02000503020000020003" pitchFamily="2" charset="0"/>
                        </a:rPr>
                        <a:t>Alcohol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0A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26999"/>
                  </a:ext>
                </a:extLst>
              </a:tr>
              <a:tr h="1048309">
                <a:tc>
                  <a:txBody>
                    <a:bodyPr/>
                    <a:lstStyle/>
                    <a:p>
                      <a:endParaRPr lang="en-US" sz="1200" b="1" dirty="0" smtClean="0">
                        <a:solidFill>
                          <a:schemeClr val="bg1"/>
                        </a:solidFill>
                        <a:latin typeface="Avenir Black" panose="020B0803020203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venir Book" panose="02000503020000020003" pitchFamily="2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00584" marR="100584" marT="50292" marB="50292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377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6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ckMedicalCenter-1">
  <a:themeElements>
    <a:clrScheme name="Custom 4">
      <a:dk1>
        <a:sysClr val="windowText" lastClr="000000"/>
      </a:dk1>
      <a:lt1>
        <a:sysClr val="window" lastClr="FFFFFF"/>
      </a:lt1>
      <a:dk2>
        <a:srgbClr val="A5A5A5"/>
      </a:dk2>
      <a:lt2>
        <a:srgbClr val="EEECE1"/>
      </a:lt2>
      <a:accent1>
        <a:srgbClr val="991B1E"/>
      </a:accent1>
      <a:accent2>
        <a:srgbClr val="790A26"/>
      </a:accent2>
      <a:accent3>
        <a:srgbClr val="BFBFBF"/>
      </a:accent3>
      <a:accent4>
        <a:srgbClr val="FFCC00"/>
      </a:accent4>
      <a:accent5>
        <a:srgbClr val="A5A5A5"/>
      </a:accent5>
      <a:accent6>
        <a:srgbClr val="FFC000"/>
      </a:accent6>
      <a:hlink>
        <a:srgbClr val="DDD9C3"/>
      </a:hlink>
      <a:folHlink>
        <a:srgbClr val="FFFF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 anchor="t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ue Improvement Office Presentation Template" id="{0E28B02D-1062-42E6-9652-E1A7FC9C74FE}" vid="{D28B6FD0-A88C-4F2F-8928-42FB36F460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636</TotalTime>
  <Words>212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Adobe Caslon Pro</vt:lpstr>
      <vt:lpstr>Arial</vt:lpstr>
      <vt:lpstr>Avenir Black</vt:lpstr>
      <vt:lpstr>Avenir Book</vt:lpstr>
      <vt:lpstr>Calibri</vt:lpstr>
      <vt:lpstr>Wingdings</vt:lpstr>
      <vt:lpstr>KeckMedicalCenter-1</vt:lpstr>
      <vt:lpstr>PowerPoint Presentation</vt:lpstr>
    </vt:vector>
  </TitlesOfParts>
  <Company>University of Southern California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Carey</dc:creator>
  <cp:lastModifiedBy>Decker, Justyne</cp:lastModifiedBy>
  <cp:revision>64</cp:revision>
  <cp:lastPrinted>2018-12-05T22:26:56Z</cp:lastPrinted>
  <dcterms:created xsi:type="dcterms:W3CDTF">2018-07-11T21:34:52Z</dcterms:created>
  <dcterms:modified xsi:type="dcterms:W3CDTF">2019-05-01T18:58:08Z</dcterms:modified>
</cp:coreProperties>
</file>