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
  </p:notesMasterIdLst>
  <p:handoutMasterIdLst>
    <p:handoutMasterId r:id="rId4"/>
  </p:handoutMasterIdLst>
  <p:sldIdLst>
    <p:sldId id="266" r:id="rId2"/>
  </p:sldIdLst>
  <p:sldSz cx="7772400" cy="10058400"/>
  <p:notesSz cx="7315200" cy="9601200"/>
  <p:defaultTex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0A26"/>
    <a:srgbClr val="FFCC00"/>
    <a:srgbClr val="FFFAEB"/>
    <a:srgbClr val="991B1E"/>
    <a:srgbClr val="F1AB1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6395" autoAdjust="0"/>
  </p:normalViewPr>
  <p:slideViewPr>
    <p:cSldViewPr snapToObjects="1">
      <p:cViewPr varScale="1">
        <p:scale>
          <a:sx n="77" d="100"/>
          <a:sy n="77" d="100"/>
        </p:scale>
        <p:origin x="2358" y="90"/>
      </p:cViewPr>
      <p:guideLst>
        <p:guide orient="horz" pos="3168"/>
        <p:guide pos="2448"/>
      </p:guideLst>
    </p:cSldViewPr>
  </p:slideViewPr>
  <p:notesTextViewPr>
    <p:cViewPr>
      <p:scale>
        <a:sx n="3" d="2"/>
        <a:sy n="3" d="2"/>
      </p:scale>
      <p:origin x="0" y="0"/>
    </p:cViewPr>
  </p:notesTextViewPr>
  <p:notesViewPr>
    <p:cSldViewPr snapToObjects="1">
      <p:cViewPr varScale="1">
        <p:scale>
          <a:sx n="78" d="100"/>
          <a:sy n="78" d="100"/>
        </p:scale>
        <p:origin x="206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Footer Placeholder 5"/>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469674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7"/>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1424710951"/>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37" kern="1200">
        <a:solidFill>
          <a:schemeClr val="tx1"/>
        </a:solidFill>
        <a:latin typeface="+mn-lt"/>
        <a:ea typeface="+mn-ea"/>
        <a:cs typeface="+mn-cs"/>
      </a:defRPr>
    </a:lvl1pPr>
    <a:lvl2pPr marL="509412" algn="l" defTabSz="509412" rtl="0" eaLnBrk="1" latinLnBrk="0" hangingPunct="1">
      <a:defRPr sz="1337" kern="1200">
        <a:solidFill>
          <a:schemeClr val="tx1"/>
        </a:solidFill>
        <a:latin typeface="+mn-lt"/>
        <a:ea typeface="+mn-ea"/>
        <a:cs typeface="+mn-cs"/>
      </a:defRPr>
    </a:lvl2pPr>
    <a:lvl3pPr marL="1018824" algn="l" defTabSz="509412" rtl="0" eaLnBrk="1" latinLnBrk="0" hangingPunct="1">
      <a:defRPr sz="1337" kern="1200">
        <a:solidFill>
          <a:schemeClr val="tx1"/>
        </a:solidFill>
        <a:latin typeface="+mn-lt"/>
        <a:ea typeface="+mn-ea"/>
        <a:cs typeface="+mn-cs"/>
      </a:defRPr>
    </a:lvl3pPr>
    <a:lvl4pPr marL="1528237" algn="l" defTabSz="509412" rtl="0" eaLnBrk="1" latinLnBrk="0" hangingPunct="1">
      <a:defRPr sz="1337" kern="1200">
        <a:solidFill>
          <a:schemeClr val="tx1"/>
        </a:solidFill>
        <a:latin typeface="+mn-lt"/>
        <a:ea typeface="+mn-ea"/>
        <a:cs typeface="+mn-cs"/>
      </a:defRPr>
    </a:lvl4pPr>
    <a:lvl5pPr marL="2037649" algn="l" defTabSz="509412" rtl="0" eaLnBrk="1" latinLnBrk="0" hangingPunct="1">
      <a:defRPr sz="1337" kern="1200">
        <a:solidFill>
          <a:schemeClr val="tx1"/>
        </a:solidFill>
        <a:latin typeface="+mn-lt"/>
        <a:ea typeface="+mn-ea"/>
        <a:cs typeface="+mn-cs"/>
      </a:defRPr>
    </a:lvl5pPr>
    <a:lvl6pPr marL="2547061" algn="l" defTabSz="509412" rtl="0" eaLnBrk="1" latinLnBrk="0" hangingPunct="1">
      <a:defRPr sz="1337" kern="1200">
        <a:solidFill>
          <a:schemeClr val="tx1"/>
        </a:solidFill>
        <a:latin typeface="+mn-lt"/>
        <a:ea typeface="+mn-ea"/>
        <a:cs typeface="+mn-cs"/>
      </a:defRPr>
    </a:lvl6pPr>
    <a:lvl7pPr marL="3056473" algn="l" defTabSz="509412" rtl="0" eaLnBrk="1" latinLnBrk="0" hangingPunct="1">
      <a:defRPr sz="1337" kern="1200">
        <a:solidFill>
          <a:schemeClr val="tx1"/>
        </a:solidFill>
        <a:latin typeface="+mn-lt"/>
        <a:ea typeface="+mn-ea"/>
        <a:cs typeface="+mn-cs"/>
      </a:defRPr>
    </a:lvl7pPr>
    <a:lvl8pPr marL="3565886" algn="l" defTabSz="509412" rtl="0" eaLnBrk="1" latinLnBrk="0" hangingPunct="1">
      <a:defRPr sz="1337" kern="1200">
        <a:solidFill>
          <a:schemeClr val="tx1"/>
        </a:solidFill>
        <a:latin typeface="+mn-lt"/>
        <a:ea typeface="+mn-ea"/>
        <a:cs typeface="+mn-cs"/>
      </a:defRPr>
    </a:lvl8pPr>
    <a:lvl9pPr marL="4075298" algn="l" defTabSz="509412"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mp; Content Slide">
    <p:spTree>
      <p:nvGrpSpPr>
        <p:cNvPr id="1" name=""/>
        <p:cNvGrpSpPr/>
        <p:nvPr/>
      </p:nvGrpSpPr>
      <p:grpSpPr>
        <a:xfrm>
          <a:off x="0" y="0"/>
          <a:ext cx="0" cy="0"/>
          <a:chOff x="0" y="0"/>
          <a:chExt cx="0" cy="0"/>
        </a:xfrm>
      </p:grpSpPr>
      <p:sp>
        <p:nvSpPr>
          <p:cNvPr id="7" name="Rectangle 6"/>
          <p:cNvSpPr/>
          <p:nvPr userDrawn="1"/>
        </p:nvSpPr>
        <p:spPr>
          <a:xfrm>
            <a:off x="0" y="9052560"/>
            <a:ext cx="7772400" cy="10058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562"/>
          </a:p>
        </p:txBody>
      </p:sp>
      <p:sp>
        <p:nvSpPr>
          <p:cNvPr id="3" name="Footer Placeholder 2"/>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28446745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8717280"/>
            <a:ext cx="7772400" cy="134112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562"/>
          </a:p>
        </p:txBody>
      </p:sp>
      <p:cxnSp>
        <p:nvCxnSpPr>
          <p:cNvPr id="10" name="Straight Connector 9"/>
          <p:cNvCxnSpPr/>
          <p:nvPr/>
        </p:nvCxnSpPr>
        <p:spPr>
          <a:xfrm>
            <a:off x="0" y="8717280"/>
            <a:ext cx="7772400" cy="2329"/>
          </a:xfrm>
          <a:prstGeom prst="line">
            <a:avLst/>
          </a:prstGeom>
          <a:ln w="38100">
            <a:solidFill>
              <a:srgbClr val="F1AB1F"/>
            </a:solidFill>
          </a:ln>
          <a:effectLst/>
        </p:spPr>
        <p:style>
          <a:lnRef idx="2">
            <a:schemeClr val="accent1"/>
          </a:lnRef>
          <a:fillRef idx="0">
            <a:schemeClr val="accent1"/>
          </a:fillRef>
          <a:effectRef idx="1">
            <a:schemeClr val="accent1"/>
          </a:effectRef>
          <a:fontRef idx="minor">
            <a:schemeClr val="tx1"/>
          </a:fontRef>
        </p:style>
      </p:cxnSp>
      <p:pic>
        <p:nvPicPr>
          <p:cNvPr id="6" name="Picture 5" descr="Regular Use Shield_GoldOnTrans.eps"/>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6800850" y="335280"/>
            <a:ext cx="777240" cy="1341120"/>
          </a:xfrm>
          <a:prstGeom prst="rect">
            <a:avLst/>
          </a:prstGeom>
        </p:spPr>
      </p:pic>
      <p:pic>
        <p:nvPicPr>
          <p:cNvPr id="2050" name="Picture 2" descr="Image result for Keck Medicine of USC transparent 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4310" y="9043261"/>
            <a:ext cx="1424940" cy="75385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userDrawn="1"/>
        </p:nvSpPr>
        <p:spPr>
          <a:xfrm>
            <a:off x="4145280" y="4693920"/>
            <a:ext cx="1295400" cy="1452880"/>
          </a:xfrm>
          <a:prstGeom prst="rect">
            <a:avLst/>
          </a:prstGeom>
        </p:spPr>
        <p:txBody>
          <a:bodyPr wrap="square" rtlCol="0" anchor="t">
            <a:noAutofit/>
          </a:bodyPr>
          <a:lstStyle/>
          <a:p>
            <a:endParaRPr lang="en-US" sz="3416" dirty="0" smtClean="0">
              <a:solidFill>
                <a:schemeClr val="tx1"/>
              </a:solidFill>
            </a:endParaRPr>
          </a:p>
        </p:txBody>
      </p:sp>
      <p:sp>
        <p:nvSpPr>
          <p:cNvPr id="7" name="Footer Placeholder 6"/>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35952426"/>
      </p:ext>
    </p:extLst>
  </p:cSld>
  <p:clrMap bg1="lt1" tx1="dk1" bg2="lt2" tx2="dk2" accent1="accent1" accent2="accent2" accent3="accent3" accent4="accent4" accent5="accent5" accent6="accent6" hlink="hlink" folHlink="folHlink"/>
  <p:sldLayoutIdLst>
    <p:sldLayoutId id="2147483651" r:id="rId1"/>
  </p:sldLayoutIdLst>
  <p:timing>
    <p:tnLst>
      <p:par>
        <p:cTn id="1" dur="indefinite" restart="never" nodeType="tmRoot"/>
      </p:par>
    </p:tnLst>
  </p:timing>
  <p:hf sldNum="0" hdr="0" dt="0"/>
  <p:txStyles>
    <p:titleStyle>
      <a:lvl1pPr algn="ctr" defTabSz="650813" rtl="0" eaLnBrk="1" latinLnBrk="0" hangingPunct="1">
        <a:spcBef>
          <a:spcPct val="0"/>
        </a:spcBef>
        <a:buNone/>
        <a:defRPr sz="6263" kern="1200" spc="0">
          <a:solidFill>
            <a:schemeClr val="tx1"/>
          </a:solidFill>
          <a:latin typeface="Adobe Caslon Pro"/>
          <a:ea typeface="+mj-ea"/>
          <a:cs typeface="+mj-cs"/>
        </a:defRPr>
      </a:lvl1pPr>
    </p:titleStyle>
    <p:bodyStyle>
      <a:lvl1pPr marL="488110" indent="-488110" algn="l" defTabSz="650813" rtl="0" eaLnBrk="1" latinLnBrk="0" hangingPunct="1">
        <a:spcBef>
          <a:spcPct val="20000"/>
        </a:spcBef>
        <a:buFont typeface="Arial"/>
        <a:buChar char="•"/>
        <a:defRPr sz="4555" kern="1200">
          <a:solidFill>
            <a:schemeClr val="tx1"/>
          </a:solidFill>
          <a:latin typeface="+mn-lt"/>
          <a:ea typeface="+mn-ea"/>
          <a:cs typeface="+mn-cs"/>
        </a:defRPr>
      </a:lvl1pPr>
      <a:lvl2pPr marL="1057570" indent="-406758" algn="l" defTabSz="650813" rtl="0" eaLnBrk="1" latinLnBrk="0" hangingPunct="1">
        <a:spcBef>
          <a:spcPct val="20000"/>
        </a:spcBef>
        <a:buFont typeface="Arial"/>
        <a:buChar char="–"/>
        <a:defRPr sz="3986" kern="1200">
          <a:solidFill>
            <a:schemeClr val="tx1"/>
          </a:solidFill>
          <a:latin typeface="+mn-lt"/>
          <a:ea typeface="+mn-ea"/>
          <a:cs typeface="+mn-cs"/>
        </a:defRPr>
      </a:lvl2pPr>
      <a:lvl3pPr marL="1627032" indent="-325405" algn="l" defTabSz="650813" rtl="0" eaLnBrk="1" latinLnBrk="0" hangingPunct="1">
        <a:spcBef>
          <a:spcPct val="20000"/>
        </a:spcBef>
        <a:buFont typeface="Arial"/>
        <a:buChar char="•"/>
        <a:defRPr sz="3416" kern="1200">
          <a:solidFill>
            <a:schemeClr val="tx1"/>
          </a:solidFill>
          <a:latin typeface="+mn-lt"/>
          <a:ea typeface="+mn-ea"/>
          <a:cs typeface="+mn-cs"/>
        </a:defRPr>
      </a:lvl3pPr>
      <a:lvl4pPr marL="2277844" indent="-325405" algn="l" defTabSz="650813" rtl="0" eaLnBrk="1" latinLnBrk="0" hangingPunct="1">
        <a:spcBef>
          <a:spcPct val="20000"/>
        </a:spcBef>
        <a:buFont typeface="Arial"/>
        <a:buChar char="–"/>
        <a:defRPr sz="2847" kern="1200">
          <a:solidFill>
            <a:schemeClr val="tx1"/>
          </a:solidFill>
          <a:latin typeface="+mn-lt"/>
          <a:ea typeface="+mn-ea"/>
          <a:cs typeface="+mn-cs"/>
        </a:defRPr>
      </a:lvl4pPr>
      <a:lvl5pPr marL="2928656" indent="-325405" algn="l" defTabSz="650813" rtl="0" eaLnBrk="1" latinLnBrk="0" hangingPunct="1">
        <a:spcBef>
          <a:spcPct val="20000"/>
        </a:spcBef>
        <a:buFont typeface="Arial"/>
        <a:buChar char="»"/>
        <a:defRPr sz="2847" kern="1200">
          <a:solidFill>
            <a:schemeClr val="tx1"/>
          </a:solidFill>
          <a:latin typeface="+mn-lt"/>
          <a:ea typeface="+mn-ea"/>
          <a:cs typeface="+mn-cs"/>
        </a:defRPr>
      </a:lvl5pPr>
      <a:lvl6pPr marL="3579469" indent="-325405" algn="l" defTabSz="650813" rtl="0" eaLnBrk="1" latinLnBrk="0" hangingPunct="1">
        <a:spcBef>
          <a:spcPct val="20000"/>
        </a:spcBef>
        <a:buFont typeface="Arial"/>
        <a:buChar char="•"/>
        <a:defRPr sz="2847" kern="1200">
          <a:solidFill>
            <a:schemeClr val="tx1"/>
          </a:solidFill>
          <a:latin typeface="+mn-lt"/>
          <a:ea typeface="+mn-ea"/>
          <a:cs typeface="+mn-cs"/>
        </a:defRPr>
      </a:lvl6pPr>
      <a:lvl7pPr marL="4230282" indent="-325405" algn="l" defTabSz="650813" rtl="0" eaLnBrk="1" latinLnBrk="0" hangingPunct="1">
        <a:spcBef>
          <a:spcPct val="20000"/>
        </a:spcBef>
        <a:buFont typeface="Arial"/>
        <a:buChar char="•"/>
        <a:defRPr sz="2847" kern="1200">
          <a:solidFill>
            <a:schemeClr val="tx1"/>
          </a:solidFill>
          <a:latin typeface="+mn-lt"/>
          <a:ea typeface="+mn-ea"/>
          <a:cs typeface="+mn-cs"/>
        </a:defRPr>
      </a:lvl7pPr>
      <a:lvl8pPr marL="4881095" indent="-325405" algn="l" defTabSz="650813" rtl="0" eaLnBrk="1" latinLnBrk="0" hangingPunct="1">
        <a:spcBef>
          <a:spcPct val="20000"/>
        </a:spcBef>
        <a:buFont typeface="Arial"/>
        <a:buChar char="•"/>
        <a:defRPr sz="2847" kern="1200">
          <a:solidFill>
            <a:schemeClr val="tx1"/>
          </a:solidFill>
          <a:latin typeface="+mn-lt"/>
          <a:ea typeface="+mn-ea"/>
          <a:cs typeface="+mn-cs"/>
        </a:defRPr>
      </a:lvl8pPr>
      <a:lvl9pPr marL="5531906" indent="-325405" algn="l" defTabSz="650813" rtl="0" eaLnBrk="1" latinLnBrk="0" hangingPunct="1">
        <a:spcBef>
          <a:spcPct val="20000"/>
        </a:spcBef>
        <a:buFont typeface="Arial"/>
        <a:buChar char="•"/>
        <a:defRPr sz="2847" kern="1200">
          <a:solidFill>
            <a:schemeClr val="tx1"/>
          </a:solidFill>
          <a:latin typeface="+mn-lt"/>
          <a:ea typeface="+mn-ea"/>
          <a:cs typeface="+mn-cs"/>
        </a:defRPr>
      </a:lvl9pPr>
    </p:bodyStyle>
    <p:otherStyle>
      <a:defPPr>
        <a:defRPr lang="en-US"/>
      </a:defPPr>
      <a:lvl1pPr marL="0" algn="l" defTabSz="650813" rtl="0" eaLnBrk="1" latinLnBrk="0" hangingPunct="1">
        <a:defRPr sz="2562" kern="1200">
          <a:solidFill>
            <a:schemeClr val="tx1"/>
          </a:solidFill>
          <a:latin typeface="+mn-lt"/>
          <a:ea typeface="+mn-ea"/>
          <a:cs typeface="+mn-cs"/>
        </a:defRPr>
      </a:lvl1pPr>
      <a:lvl2pPr marL="650813" algn="l" defTabSz="650813" rtl="0" eaLnBrk="1" latinLnBrk="0" hangingPunct="1">
        <a:defRPr sz="2562" kern="1200">
          <a:solidFill>
            <a:schemeClr val="tx1"/>
          </a:solidFill>
          <a:latin typeface="+mn-lt"/>
          <a:ea typeface="+mn-ea"/>
          <a:cs typeface="+mn-cs"/>
        </a:defRPr>
      </a:lvl2pPr>
      <a:lvl3pPr marL="1301626" algn="l" defTabSz="650813" rtl="0" eaLnBrk="1" latinLnBrk="0" hangingPunct="1">
        <a:defRPr sz="2562" kern="1200">
          <a:solidFill>
            <a:schemeClr val="tx1"/>
          </a:solidFill>
          <a:latin typeface="+mn-lt"/>
          <a:ea typeface="+mn-ea"/>
          <a:cs typeface="+mn-cs"/>
        </a:defRPr>
      </a:lvl3pPr>
      <a:lvl4pPr marL="1952438" algn="l" defTabSz="650813" rtl="0" eaLnBrk="1" latinLnBrk="0" hangingPunct="1">
        <a:defRPr sz="2562" kern="1200">
          <a:solidFill>
            <a:schemeClr val="tx1"/>
          </a:solidFill>
          <a:latin typeface="+mn-lt"/>
          <a:ea typeface="+mn-ea"/>
          <a:cs typeface="+mn-cs"/>
        </a:defRPr>
      </a:lvl4pPr>
      <a:lvl5pPr marL="2603249" algn="l" defTabSz="650813" rtl="0" eaLnBrk="1" latinLnBrk="0" hangingPunct="1">
        <a:defRPr sz="2562" kern="1200">
          <a:solidFill>
            <a:schemeClr val="tx1"/>
          </a:solidFill>
          <a:latin typeface="+mn-lt"/>
          <a:ea typeface="+mn-ea"/>
          <a:cs typeface="+mn-cs"/>
        </a:defRPr>
      </a:lvl5pPr>
      <a:lvl6pPr marL="3254062" algn="l" defTabSz="650813" rtl="0" eaLnBrk="1" latinLnBrk="0" hangingPunct="1">
        <a:defRPr sz="2562" kern="1200">
          <a:solidFill>
            <a:schemeClr val="tx1"/>
          </a:solidFill>
          <a:latin typeface="+mn-lt"/>
          <a:ea typeface="+mn-ea"/>
          <a:cs typeface="+mn-cs"/>
        </a:defRPr>
      </a:lvl6pPr>
      <a:lvl7pPr marL="3904876" algn="l" defTabSz="650813" rtl="0" eaLnBrk="1" latinLnBrk="0" hangingPunct="1">
        <a:defRPr sz="2562" kern="1200">
          <a:solidFill>
            <a:schemeClr val="tx1"/>
          </a:solidFill>
          <a:latin typeface="+mn-lt"/>
          <a:ea typeface="+mn-ea"/>
          <a:cs typeface="+mn-cs"/>
        </a:defRPr>
      </a:lvl7pPr>
      <a:lvl8pPr marL="4555688" algn="l" defTabSz="650813" rtl="0" eaLnBrk="1" latinLnBrk="0" hangingPunct="1">
        <a:defRPr sz="2562" kern="1200">
          <a:solidFill>
            <a:schemeClr val="tx1"/>
          </a:solidFill>
          <a:latin typeface="+mn-lt"/>
          <a:ea typeface="+mn-ea"/>
          <a:cs typeface="+mn-cs"/>
        </a:defRPr>
      </a:lvl8pPr>
      <a:lvl9pPr marL="5206501" algn="l" defTabSz="650813" rtl="0" eaLnBrk="1" latinLnBrk="0" hangingPunct="1">
        <a:defRPr sz="2562"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343940"/>
            <a:ext cx="7620000" cy="2231380"/>
          </a:xfrm>
          <a:prstGeom prst="rect">
            <a:avLst/>
          </a:prstGeom>
        </p:spPr>
        <p:txBody>
          <a:bodyPr wrap="square" rtlCol="0" anchor="t">
            <a:spAutoFit/>
          </a:bodyPr>
          <a:lstStyle/>
          <a:p>
            <a:r>
              <a:rPr lang="en-US" sz="2000" dirty="0" smtClean="0">
                <a:latin typeface="Avenir Black" panose="020B0803020203020204"/>
              </a:rPr>
              <a:t>Surgery </a:t>
            </a:r>
            <a:r>
              <a:rPr lang="en-US" sz="2000" dirty="0">
                <a:latin typeface="Avenir Black" panose="020B0803020203020204"/>
              </a:rPr>
              <a:t>&amp; Brain Health</a:t>
            </a:r>
          </a:p>
          <a:p>
            <a:r>
              <a:rPr lang="en-US" sz="700" b="1" dirty="0">
                <a:latin typeface="Avenir Black" panose="020B0803020203020204"/>
              </a:rPr>
              <a:t> </a:t>
            </a:r>
            <a:endParaRPr lang="en-US" sz="700" dirty="0">
              <a:latin typeface="Avenir Black" panose="020B0803020203020204"/>
            </a:endParaRPr>
          </a:p>
          <a:p>
            <a:r>
              <a:rPr lang="en-US" sz="1400" dirty="0">
                <a:latin typeface="Avenir Book" panose="02000503020000020003"/>
              </a:rPr>
              <a:t>The stress of surgery and certain medications can be hard on both the body and mind, but there are things you and your doctors can do to help you recover more quickly. Everyone reacts to anesthesia and surgery differently.  After surgery, some patients can experience issues with decision making, brain fog, and confusion, but it is more common in patients over 65 due to age, certain types of medication, and other factors.  While usually not serious, there are ways to reduce your risk or to prevent these symptoms </a:t>
            </a:r>
            <a:r>
              <a:rPr lang="en-US" sz="1400" dirty="0" smtClean="0">
                <a:latin typeface="Avenir Book" panose="02000503020000020003"/>
              </a:rPr>
              <a:t>altogether</a:t>
            </a:r>
            <a:r>
              <a:rPr lang="en-US" sz="1400" baseline="30000" dirty="0" smtClean="0">
                <a:latin typeface="Avenir Book" panose="02000503020000020003"/>
              </a:rPr>
              <a:t>1</a:t>
            </a:r>
            <a:r>
              <a:rPr lang="en-US" sz="1400" dirty="0" smtClean="0">
                <a:latin typeface="Avenir Book" panose="02000503020000020003"/>
              </a:rPr>
              <a:t>.</a:t>
            </a:r>
            <a:endParaRPr lang="en-US" sz="1400" dirty="0">
              <a:latin typeface="Avenir Book" panose="02000503020000020003"/>
            </a:endParaRPr>
          </a:p>
          <a:p>
            <a:r>
              <a:rPr lang="en-US" sz="1400" dirty="0">
                <a:latin typeface="Avenir Book" panose="02000503020000020003"/>
              </a:rPr>
              <a:t> </a:t>
            </a:r>
          </a:p>
          <a:p>
            <a:r>
              <a:rPr lang="en-US" sz="1400" dirty="0" smtClean="0">
                <a:latin typeface="Avenir Book" panose="02000503020000020003"/>
              </a:rPr>
              <a:t>Here </a:t>
            </a:r>
            <a:r>
              <a:rPr lang="en-US" sz="1400" dirty="0">
                <a:latin typeface="Avenir Book" panose="02000503020000020003"/>
              </a:rPr>
              <a:t>are things you, your family, and your care team can do to help.  </a:t>
            </a:r>
            <a:endParaRPr lang="en-US" sz="2000" dirty="0" smtClean="0">
              <a:latin typeface="Avenir Black" panose="020B0803020203020204"/>
            </a:endParaRPr>
          </a:p>
        </p:txBody>
      </p:sp>
      <p:sp>
        <p:nvSpPr>
          <p:cNvPr id="3" name="Rectangle 2"/>
          <p:cNvSpPr/>
          <p:nvPr/>
        </p:nvSpPr>
        <p:spPr>
          <a:xfrm>
            <a:off x="-2146" y="-16479"/>
            <a:ext cx="7774546" cy="1313180"/>
          </a:xfrm>
          <a:prstGeom prst="rect">
            <a:avLst/>
          </a:prstGeom>
          <a:solidFill>
            <a:srgbClr val="991B1E"/>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 name="Picture 3"/>
          <p:cNvPicPr/>
          <p:nvPr/>
        </p:nvPicPr>
        <p:blipFill>
          <a:blip r:embed="rId2" cstate="print">
            <a:clrChange>
              <a:clrFrom>
                <a:srgbClr val="9A0000"/>
              </a:clrFrom>
              <a:clrTo>
                <a:srgbClr val="9A0000">
                  <a:alpha val="0"/>
                </a:srgbClr>
              </a:clrTo>
            </a:clrChange>
            <a:extLst>
              <a:ext uri="{28A0092B-C50C-407E-A947-70E740481C1C}">
                <a14:useLocalDpi xmlns:a14="http://schemas.microsoft.com/office/drawing/2010/main" val="0"/>
              </a:ext>
            </a:extLst>
          </a:blip>
          <a:stretch>
            <a:fillRect/>
          </a:stretch>
        </p:blipFill>
        <p:spPr>
          <a:xfrm>
            <a:off x="-76200" y="-34190"/>
            <a:ext cx="4339590" cy="647065"/>
          </a:xfrm>
          <a:prstGeom prst="rect">
            <a:avLst/>
          </a:prstGeom>
        </p:spPr>
      </p:pic>
      <p:pic>
        <p:nvPicPr>
          <p:cNvPr id="5" name="Picture 4" descr="C:\Users\kmsulliv\AppData\Local\Microsoft\Windows\INetCache\Content.Outlook\N6ZEL6XE\ASAHQ-provided logo.png"/>
          <p:cNvPicPr/>
          <p:nvPr/>
        </p:nvPicPr>
        <p:blipFill>
          <a:blip r:embed="rId3" cstate="print">
            <a:clrChange>
              <a:clrFrom>
                <a:srgbClr val="45545F"/>
              </a:clrFrom>
              <a:clrTo>
                <a:srgbClr val="45545F">
                  <a:alpha val="0"/>
                </a:srgbClr>
              </a:clrTo>
            </a:clrChange>
            <a:extLst>
              <a:ext uri="{28A0092B-C50C-407E-A947-70E740481C1C}">
                <a14:useLocalDpi xmlns:a14="http://schemas.microsoft.com/office/drawing/2010/main" val="0"/>
              </a:ext>
            </a:extLst>
          </a:blip>
          <a:srcRect/>
          <a:stretch>
            <a:fillRect/>
          </a:stretch>
        </p:blipFill>
        <p:spPr bwMode="auto">
          <a:xfrm>
            <a:off x="147727" y="541422"/>
            <a:ext cx="1848485" cy="598805"/>
          </a:xfrm>
          <a:prstGeom prst="rect">
            <a:avLst/>
          </a:prstGeom>
          <a:noFill/>
          <a:ln>
            <a:noFill/>
          </a:ln>
        </p:spPr>
      </p:pic>
      <p:sp>
        <p:nvSpPr>
          <p:cNvPr id="6" name="TextBox 5"/>
          <p:cNvSpPr txBox="1"/>
          <p:nvPr/>
        </p:nvSpPr>
        <p:spPr>
          <a:xfrm>
            <a:off x="2311070" y="651302"/>
            <a:ext cx="5146472" cy="415498"/>
          </a:xfrm>
          <a:prstGeom prst="rect">
            <a:avLst/>
          </a:prstGeom>
        </p:spPr>
        <p:txBody>
          <a:bodyPr wrap="square" rtlCol="0" anchor="t">
            <a:spAutoFit/>
          </a:bodyPr>
          <a:lstStyle/>
          <a:p>
            <a:r>
              <a:rPr lang="en-US" sz="1050" dirty="0">
                <a:solidFill>
                  <a:schemeClr val="bg1">
                    <a:lumMod val="95000"/>
                  </a:schemeClr>
                </a:solidFill>
                <a:latin typeface="Avenir Book" panose="02000503020000020003"/>
              </a:rPr>
              <a:t>A specialized care team for seniors that includes Anesthesiologists, Geriatricians/Family Medicine Physicians, Pharmacists, Occupational Therapists, Surgeons, and Nurses. </a:t>
            </a:r>
          </a:p>
        </p:txBody>
      </p:sp>
      <p:sp>
        <p:nvSpPr>
          <p:cNvPr id="8" name="Footer Placeholder 7"/>
          <p:cNvSpPr>
            <a:spLocks noGrp="1"/>
          </p:cNvSpPr>
          <p:nvPr>
            <p:ph type="ftr" sz="quarter" idx="10"/>
          </p:nvPr>
        </p:nvSpPr>
        <p:spPr>
          <a:xfrm>
            <a:off x="76200" y="9725025"/>
            <a:ext cx="3352800" cy="257175"/>
          </a:xfrm>
        </p:spPr>
        <p:txBody>
          <a:bodyPr/>
          <a:lstStyle/>
          <a:p>
            <a:r>
              <a:rPr lang="en-US" sz="800" dirty="0" smtClean="0"/>
              <a:t>1. ASA Brain Health Initiative https://www.asahq.org/brainhealthinitiative </a:t>
            </a:r>
            <a:endParaRPr lang="en-US" sz="800" dirty="0"/>
          </a:p>
        </p:txBody>
      </p:sp>
      <p:sp>
        <p:nvSpPr>
          <p:cNvPr id="10" name="TextBox 9"/>
          <p:cNvSpPr txBox="1"/>
          <p:nvPr/>
        </p:nvSpPr>
        <p:spPr>
          <a:xfrm>
            <a:off x="570427" y="3727459"/>
            <a:ext cx="6629400" cy="4524315"/>
          </a:xfrm>
          <a:prstGeom prst="rect">
            <a:avLst/>
          </a:prstGeom>
        </p:spPr>
        <p:txBody>
          <a:bodyPr wrap="square" rtlCol="0" anchor="t">
            <a:spAutoFit/>
          </a:bodyPr>
          <a:lstStyle/>
          <a:p>
            <a:r>
              <a:rPr lang="en-US" sz="1800" dirty="0">
                <a:solidFill>
                  <a:srgbClr val="790A26"/>
                </a:solidFill>
                <a:latin typeface="Avenir Black" panose="020B0803020203020204"/>
              </a:rPr>
              <a:t>What you can do to reduce your risk before your surgery:</a:t>
            </a:r>
          </a:p>
          <a:p>
            <a:pPr marL="342900" lvl="0" indent="-342900">
              <a:buFont typeface="Wingdings" panose="05000000000000000000" pitchFamily="2" charset="2"/>
              <a:buChar char="ü"/>
            </a:pPr>
            <a:r>
              <a:rPr lang="en-US" sz="1400" dirty="0" smtClean="0">
                <a:latin typeface="Avenir Book" panose="02000503020000020003"/>
              </a:rPr>
              <a:t>Get </a:t>
            </a:r>
            <a:r>
              <a:rPr lang="en-US" sz="1400" dirty="0">
                <a:latin typeface="Avenir Book" panose="02000503020000020003"/>
              </a:rPr>
              <a:t>Healthy – be active for at least 30 minutes every day, eat right, sleep well, and stop smoking even if just days before the </a:t>
            </a:r>
            <a:r>
              <a:rPr lang="en-US" sz="1400" dirty="0" smtClean="0">
                <a:latin typeface="Avenir Book" panose="02000503020000020003"/>
              </a:rPr>
              <a:t>surgery</a:t>
            </a:r>
          </a:p>
          <a:p>
            <a:pPr marL="342900" lvl="0" indent="-342900">
              <a:buFont typeface="Wingdings" panose="05000000000000000000" pitchFamily="2" charset="2"/>
              <a:buChar char="ü"/>
            </a:pPr>
            <a:r>
              <a:rPr lang="en-US" sz="1400" dirty="0" smtClean="0">
                <a:latin typeface="Avenir Book" panose="02000503020000020003"/>
              </a:rPr>
              <a:t>Tell </a:t>
            </a:r>
            <a:r>
              <a:rPr lang="en-US" sz="1400" dirty="0">
                <a:latin typeface="Avenir Book" panose="02000503020000020003"/>
              </a:rPr>
              <a:t>your doctor all the medications, supplements, and recreational drugs you are </a:t>
            </a:r>
            <a:r>
              <a:rPr lang="en-US" sz="1400" dirty="0" smtClean="0">
                <a:latin typeface="Avenir Book" panose="02000503020000020003"/>
              </a:rPr>
              <a:t>taking</a:t>
            </a:r>
          </a:p>
          <a:p>
            <a:pPr marL="342900" lvl="0" indent="-342900">
              <a:buFont typeface="Wingdings" panose="05000000000000000000" pitchFamily="2" charset="2"/>
              <a:buChar char="ü"/>
            </a:pPr>
            <a:r>
              <a:rPr lang="en-US" sz="1400" dirty="0" smtClean="0">
                <a:latin typeface="Avenir Book" panose="02000503020000020003"/>
              </a:rPr>
              <a:t>Tell </a:t>
            </a:r>
            <a:r>
              <a:rPr lang="en-US" sz="1400" dirty="0">
                <a:latin typeface="Avenir Book" panose="02000503020000020003"/>
              </a:rPr>
              <a:t>your care team your fears and be sure to ask </a:t>
            </a:r>
            <a:r>
              <a:rPr lang="en-US" sz="1400" dirty="0" smtClean="0">
                <a:latin typeface="Avenir Book" panose="02000503020000020003"/>
              </a:rPr>
              <a:t>questions</a:t>
            </a:r>
          </a:p>
          <a:p>
            <a:pPr marL="342900" lvl="0" indent="-342900">
              <a:buFont typeface="Wingdings" panose="05000000000000000000" pitchFamily="2" charset="2"/>
              <a:buChar char="ü"/>
            </a:pPr>
            <a:r>
              <a:rPr lang="en-US" sz="1400" dirty="0" smtClean="0">
                <a:latin typeface="Avenir Book" panose="02000503020000020003"/>
              </a:rPr>
              <a:t>Follow </a:t>
            </a:r>
            <a:r>
              <a:rPr lang="en-US" sz="1400" dirty="0">
                <a:latin typeface="Avenir Book" panose="02000503020000020003"/>
              </a:rPr>
              <a:t>pre-surgery </a:t>
            </a:r>
            <a:r>
              <a:rPr lang="en-US" sz="1400" dirty="0" smtClean="0">
                <a:latin typeface="Avenir Book" panose="02000503020000020003"/>
              </a:rPr>
              <a:t>directions</a:t>
            </a:r>
          </a:p>
          <a:p>
            <a:pPr marL="342900" lvl="0" indent="-342900">
              <a:buFont typeface="Wingdings" panose="05000000000000000000" pitchFamily="2" charset="2"/>
              <a:buChar char="ü"/>
            </a:pPr>
            <a:r>
              <a:rPr lang="en-US" sz="1400" dirty="0" smtClean="0">
                <a:latin typeface="Avenir Book" panose="02000503020000020003"/>
              </a:rPr>
              <a:t>Make </a:t>
            </a:r>
            <a:r>
              <a:rPr lang="en-US" sz="1400" dirty="0">
                <a:latin typeface="Avenir Book" panose="02000503020000020003"/>
              </a:rPr>
              <a:t>sure a family member or friend will be able to be with you throughout your recovery in the </a:t>
            </a:r>
            <a:r>
              <a:rPr lang="en-US" sz="1400" dirty="0" smtClean="0">
                <a:latin typeface="Avenir Book" panose="02000503020000020003"/>
              </a:rPr>
              <a:t>hospital</a:t>
            </a:r>
          </a:p>
          <a:p>
            <a:pPr marL="342900" lvl="0" indent="-342900">
              <a:buFont typeface="Wingdings" panose="05000000000000000000" pitchFamily="2" charset="2"/>
              <a:buChar char="ü"/>
            </a:pPr>
            <a:r>
              <a:rPr lang="en-US" sz="1400" dirty="0" smtClean="0">
                <a:latin typeface="Avenir Book" panose="02000503020000020003"/>
              </a:rPr>
              <a:t>Bring to your surgery </a:t>
            </a:r>
            <a:r>
              <a:rPr lang="en-US" sz="1400" dirty="0">
                <a:latin typeface="Avenir Book" panose="02000503020000020003"/>
              </a:rPr>
              <a:t>items from home like pictures of your family or </a:t>
            </a:r>
            <a:r>
              <a:rPr lang="en-US" sz="1400" dirty="0" smtClean="0">
                <a:latin typeface="Avenir Book" panose="02000503020000020003"/>
              </a:rPr>
              <a:t>pets</a:t>
            </a:r>
          </a:p>
          <a:p>
            <a:pPr marL="342900" lvl="0" indent="-342900">
              <a:buFont typeface="Wingdings" panose="05000000000000000000" pitchFamily="2" charset="2"/>
              <a:buChar char="ü"/>
            </a:pPr>
            <a:r>
              <a:rPr lang="en-US" sz="1400" dirty="0" smtClean="0">
                <a:latin typeface="Avenir Book" panose="02000503020000020003"/>
              </a:rPr>
              <a:t>Bring </a:t>
            </a:r>
            <a:r>
              <a:rPr lang="en-US" sz="1400" dirty="0">
                <a:latin typeface="Avenir Book" panose="02000503020000020003"/>
              </a:rPr>
              <a:t>to your surgery </a:t>
            </a:r>
            <a:r>
              <a:rPr lang="en-US" sz="1400" dirty="0" smtClean="0">
                <a:latin typeface="Avenir Book" panose="02000503020000020003"/>
              </a:rPr>
              <a:t>anything </a:t>
            </a:r>
            <a:r>
              <a:rPr lang="en-US" sz="1400" dirty="0">
                <a:latin typeface="Avenir Book" panose="02000503020000020003"/>
              </a:rPr>
              <a:t>that is important for your comfort like hearing aids, dentures, or glasses</a:t>
            </a:r>
            <a:r>
              <a:rPr lang="en-US" sz="1400" dirty="0" smtClean="0">
                <a:latin typeface="Avenir Book" panose="02000503020000020003"/>
              </a:rPr>
              <a:t>.</a:t>
            </a:r>
          </a:p>
          <a:p>
            <a:pPr lvl="0"/>
            <a:endParaRPr lang="en-US" sz="1400" dirty="0">
              <a:latin typeface="Avenir Book" panose="02000503020000020003"/>
            </a:endParaRPr>
          </a:p>
          <a:p>
            <a:r>
              <a:rPr lang="en-US" sz="1800" dirty="0">
                <a:solidFill>
                  <a:srgbClr val="790A26"/>
                </a:solidFill>
                <a:latin typeface="Avenir Black" panose="020B0803020203020204"/>
              </a:rPr>
              <a:t>What your care team will do to reduce your risk:</a:t>
            </a:r>
          </a:p>
          <a:p>
            <a:pPr marL="285750" indent="-285750">
              <a:buFont typeface="Wingdings" panose="05000000000000000000" pitchFamily="2" charset="2"/>
              <a:buChar char="ü"/>
            </a:pPr>
            <a:r>
              <a:rPr lang="en-US" sz="1400" dirty="0" smtClean="0">
                <a:latin typeface="Avenir Book" panose="02000503020000020003"/>
              </a:rPr>
              <a:t>Give </a:t>
            </a:r>
            <a:r>
              <a:rPr lang="en-US" sz="1400" dirty="0">
                <a:latin typeface="Avenir Book" panose="02000503020000020003"/>
              </a:rPr>
              <a:t>you a pre-surgery memory test and look for other risk factors </a:t>
            </a:r>
            <a:endParaRPr lang="en-US" sz="1400" dirty="0" smtClean="0">
              <a:latin typeface="Avenir Book" panose="02000503020000020003"/>
            </a:endParaRPr>
          </a:p>
          <a:p>
            <a:pPr marL="285750" indent="-285750">
              <a:buFont typeface="Wingdings" panose="05000000000000000000" pitchFamily="2" charset="2"/>
              <a:buChar char="ü"/>
            </a:pPr>
            <a:r>
              <a:rPr lang="en-US" sz="1400" dirty="0" smtClean="0">
                <a:latin typeface="Avenir Book" panose="02000503020000020003"/>
              </a:rPr>
              <a:t>Work </a:t>
            </a:r>
            <a:r>
              <a:rPr lang="en-US" sz="1400" dirty="0">
                <a:latin typeface="Avenir Book" panose="02000503020000020003"/>
              </a:rPr>
              <a:t>with you and your family to develop a care plan </a:t>
            </a:r>
            <a:r>
              <a:rPr lang="en-US" sz="1400" dirty="0" smtClean="0">
                <a:latin typeface="Avenir Book" panose="02000503020000020003"/>
              </a:rPr>
              <a:t>together</a:t>
            </a:r>
          </a:p>
          <a:p>
            <a:pPr marL="285750" indent="-285750">
              <a:buFont typeface="Wingdings" panose="05000000000000000000" pitchFamily="2" charset="2"/>
              <a:buChar char="ü"/>
            </a:pPr>
            <a:r>
              <a:rPr lang="en-US" sz="1400" dirty="0" smtClean="0">
                <a:latin typeface="Avenir Book" panose="02000503020000020003"/>
              </a:rPr>
              <a:t>Help </a:t>
            </a:r>
            <a:r>
              <a:rPr lang="en-US" sz="1400" dirty="0">
                <a:latin typeface="Avenir Book" panose="02000503020000020003"/>
              </a:rPr>
              <a:t>you avoid certain medications before, during, and after your surgery that can confuse </a:t>
            </a:r>
            <a:r>
              <a:rPr lang="en-US" sz="1400" dirty="0" smtClean="0">
                <a:latin typeface="Avenir Book" panose="02000503020000020003"/>
              </a:rPr>
              <a:t>you.</a:t>
            </a:r>
          </a:p>
          <a:p>
            <a:pPr marL="285750" indent="-285750">
              <a:buFont typeface="Wingdings" panose="05000000000000000000" pitchFamily="2" charset="2"/>
              <a:buChar char="ü"/>
            </a:pPr>
            <a:r>
              <a:rPr lang="en-US" sz="1400" dirty="0" smtClean="0">
                <a:latin typeface="Avenir Book" panose="02000503020000020003"/>
              </a:rPr>
              <a:t>Provide </a:t>
            </a:r>
            <a:r>
              <a:rPr lang="en-US" sz="1400" dirty="0">
                <a:latin typeface="Avenir Book" panose="02000503020000020003"/>
              </a:rPr>
              <a:t>quiet hours at night to protect your </a:t>
            </a:r>
            <a:r>
              <a:rPr lang="en-US" sz="1400" dirty="0" smtClean="0">
                <a:latin typeface="Avenir Book" panose="02000503020000020003"/>
              </a:rPr>
              <a:t>sleep</a:t>
            </a:r>
          </a:p>
          <a:p>
            <a:pPr marL="285750" indent="-285750">
              <a:buFont typeface="Wingdings" panose="05000000000000000000" pitchFamily="2" charset="2"/>
              <a:buChar char="ü"/>
            </a:pPr>
            <a:r>
              <a:rPr lang="en-US" sz="1400" dirty="0" smtClean="0">
                <a:latin typeface="Avenir Book" panose="02000503020000020003"/>
              </a:rPr>
              <a:t>Get </a:t>
            </a:r>
            <a:r>
              <a:rPr lang="en-US" sz="1400" dirty="0">
                <a:latin typeface="Avenir Book" panose="02000503020000020003"/>
              </a:rPr>
              <a:t>you up and out of bed as soon as </a:t>
            </a:r>
            <a:r>
              <a:rPr lang="en-US" sz="1400" dirty="0" smtClean="0">
                <a:latin typeface="Avenir Book" panose="02000503020000020003"/>
              </a:rPr>
              <a:t>possible</a:t>
            </a:r>
            <a:endParaRPr lang="en-US" sz="1400" dirty="0">
              <a:latin typeface="Avenir Book" panose="02000503020000020003"/>
            </a:endParaRPr>
          </a:p>
        </p:txBody>
      </p:sp>
      <p:sp>
        <p:nvSpPr>
          <p:cNvPr id="11" name="TextBox 10"/>
          <p:cNvSpPr txBox="1"/>
          <p:nvPr/>
        </p:nvSpPr>
        <p:spPr>
          <a:xfrm>
            <a:off x="0" y="8406825"/>
            <a:ext cx="7772400" cy="584775"/>
          </a:xfrm>
          <a:prstGeom prst="rect">
            <a:avLst/>
          </a:prstGeom>
        </p:spPr>
        <p:txBody>
          <a:bodyPr wrap="square" rtlCol="0" anchor="t">
            <a:spAutoFit/>
          </a:bodyPr>
          <a:lstStyle/>
          <a:p>
            <a:pPr algn="ctr"/>
            <a:r>
              <a:rPr lang="en-US" sz="1600" dirty="0" smtClean="0">
                <a:solidFill>
                  <a:srgbClr val="790A26"/>
                </a:solidFill>
                <a:latin typeface="Avenir Black" panose="020B0803020203020204"/>
              </a:rPr>
              <a:t>Ask </a:t>
            </a:r>
            <a:r>
              <a:rPr lang="en-US" sz="1600" dirty="0">
                <a:solidFill>
                  <a:srgbClr val="790A26"/>
                </a:solidFill>
                <a:latin typeface="Avenir Black" panose="020B0803020203020204"/>
              </a:rPr>
              <a:t>your doctor if our Geriatric Assessment Program (GAP) services might be right for you.</a:t>
            </a:r>
          </a:p>
          <a:p>
            <a:pPr algn="ctr"/>
            <a:r>
              <a:rPr lang="en-US" sz="1600" dirty="0">
                <a:solidFill>
                  <a:srgbClr val="790A26"/>
                </a:solidFill>
                <a:latin typeface="Avenir Black" panose="020B0803020203020204"/>
              </a:rPr>
              <a:t>For appointments call </a:t>
            </a:r>
            <a:r>
              <a:rPr lang="en-US" sz="1600" dirty="0" smtClean="0">
                <a:solidFill>
                  <a:srgbClr val="790A26"/>
                </a:solidFill>
                <a:latin typeface="Avenir Black" panose="020B0803020203020204"/>
              </a:rPr>
              <a:t>888-225-4972</a:t>
            </a:r>
            <a:endParaRPr lang="en-US" sz="2400" dirty="0" smtClean="0">
              <a:solidFill>
                <a:srgbClr val="790A26"/>
              </a:solidFill>
              <a:latin typeface="Avenir Black" panose="020B0803020203020204"/>
            </a:endParaRPr>
          </a:p>
        </p:txBody>
      </p:sp>
      <p:pic>
        <p:nvPicPr>
          <p:cNvPr id="18" name="image6.jpg"/>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2136458" y="9213850"/>
            <a:ext cx="1863090" cy="553085"/>
          </a:xfrm>
          <a:prstGeom prst="rect">
            <a:avLst/>
          </a:prstGeom>
          <a:ln/>
        </p:spPr>
      </p:pic>
      <p:pic>
        <p:nvPicPr>
          <p:cNvPr id="19" name="image7.png"/>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4289743" y="9197340"/>
            <a:ext cx="1199515" cy="656590"/>
          </a:xfrm>
          <a:prstGeom prst="rect">
            <a:avLst/>
          </a:prstGeom>
          <a:ln/>
        </p:spPr>
      </p:pic>
      <p:pic>
        <p:nvPicPr>
          <p:cNvPr id="20" name="image8.png"/>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t="24285" b="25714"/>
          <a:stretch>
            <a:fillRect/>
          </a:stretch>
        </p:blipFill>
        <p:spPr>
          <a:xfrm>
            <a:off x="248920" y="9187815"/>
            <a:ext cx="1732280" cy="528320"/>
          </a:xfrm>
          <a:prstGeom prst="rect">
            <a:avLst/>
          </a:prstGeom>
          <a:ln/>
        </p:spPr>
      </p:pic>
      <p:pic>
        <p:nvPicPr>
          <p:cNvPr id="21" name="image16.png"/>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5766753" y="9105900"/>
            <a:ext cx="1601470" cy="800100"/>
          </a:xfrm>
          <a:prstGeom prst="rect">
            <a:avLst/>
          </a:prstGeom>
          <a:ln/>
        </p:spPr>
      </p:pic>
    </p:spTree>
    <p:extLst>
      <p:ext uri="{BB962C8B-B14F-4D97-AF65-F5344CB8AC3E}">
        <p14:creationId xmlns:p14="http://schemas.microsoft.com/office/powerpoint/2010/main" val="2724550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KeckMedicalCenter-1">
  <a:themeElements>
    <a:clrScheme name="Custom 4">
      <a:dk1>
        <a:sysClr val="windowText" lastClr="000000"/>
      </a:dk1>
      <a:lt1>
        <a:sysClr val="window" lastClr="FFFFFF"/>
      </a:lt1>
      <a:dk2>
        <a:srgbClr val="A5A5A5"/>
      </a:dk2>
      <a:lt2>
        <a:srgbClr val="EEECE1"/>
      </a:lt2>
      <a:accent1>
        <a:srgbClr val="991B1E"/>
      </a:accent1>
      <a:accent2>
        <a:srgbClr val="790A26"/>
      </a:accent2>
      <a:accent3>
        <a:srgbClr val="BFBFBF"/>
      </a:accent3>
      <a:accent4>
        <a:srgbClr val="FFCC00"/>
      </a:accent4>
      <a:accent5>
        <a:srgbClr val="A5A5A5"/>
      </a:accent5>
      <a:accent6>
        <a:srgbClr val="FFC000"/>
      </a:accent6>
      <a:hlink>
        <a:srgbClr val="DDD9C3"/>
      </a:hlink>
      <a:folHlink>
        <a:srgbClr val="FFFFF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wrap="square" rtlCol="0" anchor="t">
        <a:noAutofit/>
      </a:bodyPr>
      <a:lstStyle>
        <a:defPPr>
          <a:defRPr dirty="0" smtClean="0"/>
        </a:defPPr>
      </a:lstStyle>
    </a:txDef>
  </a:objectDefaults>
  <a:extraClrSchemeLst/>
  <a:extLst>
    <a:ext uri="{05A4C25C-085E-4340-85A3-A5531E510DB2}">
      <thm15:themeFamily xmlns:thm15="http://schemas.microsoft.com/office/thememl/2012/main" name="Value Improvement Office Presentation Template" id="{0E28B02D-1062-42E6-9652-E1A7FC9C74FE}" vid="{D28B6FD0-A88C-4F2F-8928-42FB36F460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Blank.POTX</Template>
  <TotalTime>681</TotalTime>
  <Words>257</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Adobe Caslon Pro</vt:lpstr>
      <vt:lpstr>Arial</vt:lpstr>
      <vt:lpstr>Avenir Black</vt:lpstr>
      <vt:lpstr>Avenir Book</vt:lpstr>
      <vt:lpstr>Calibri</vt:lpstr>
      <vt:lpstr>Wingdings</vt:lpstr>
      <vt:lpstr>KeckMedicalCenter-1</vt:lpstr>
      <vt:lpstr>PowerPoint Presentation</vt:lpstr>
    </vt:vector>
  </TitlesOfParts>
  <Company>University of Southern California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 Carey</dc:creator>
  <cp:lastModifiedBy>Decker, Justyne</cp:lastModifiedBy>
  <cp:revision>67</cp:revision>
  <cp:lastPrinted>2018-12-05T22:26:56Z</cp:lastPrinted>
  <dcterms:created xsi:type="dcterms:W3CDTF">2018-07-11T21:34:52Z</dcterms:created>
  <dcterms:modified xsi:type="dcterms:W3CDTF">2019-05-01T18:58:24Z</dcterms:modified>
</cp:coreProperties>
</file>