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8"/>
  </p:notesMasterIdLst>
  <p:sldIdLst>
    <p:sldId id="256" r:id="rId2"/>
    <p:sldId id="297" r:id="rId3"/>
    <p:sldId id="257" r:id="rId4"/>
    <p:sldId id="284" r:id="rId5"/>
    <p:sldId id="260" r:id="rId6"/>
    <p:sldId id="264" r:id="rId7"/>
    <p:sldId id="267" r:id="rId8"/>
    <p:sldId id="274" r:id="rId9"/>
    <p:sldId id="262" r:id="rId10"/>
    <p:sldId id="266" r:id="rId11"/>
    <p:sldId id="298" r:id="rId12"/>
    <p:sldId id="299" r:id="rId13"/>
    <p:sldId id="273" r:id="rId14"/>
    <p:sldId id="270" r:id="rId15"/>
    <p:sldId id="280" r:id="rId16"/>
    <p:sldId id="272" r:id="rId17"/>
    <p:sldId id="268" r:id="rId18"/>
    <p:sldId id="285" r:id="rId19"/>
    <p:sldId id="278" r:id="rId20"/>
    <p:sldId id="276" r:id="rId21"/>
    <p:sldId id="279" r:id="rId22"/>
    <p:sldId id="289" r:id="rId23"/>
    <p:sldId id="288" r:id="rId24"/>
    <p:sldId id="290" r:id="rId25"/>
    <p:sldId id="291" r:id="rId26"/>
    <p:sldId id="292" r:id="rId27"/>
    <p:sldId id="293" r:id="rId28"/>
    <p:sldId id="294" r:id="rId29"/>
    <p:sldId id="295" r:id="rId30"/>
    <p:sldId id="300" r:id="rId31"/>
    <p:sldId id="301" r:id="rId32"/>
    <p:sldId id="302" r:id="rId33"/>
    <p:sldId id="303" r:id="rId34"/>
    <p:sldId id="304" r:id="rId35"/>
    <p:sldId id="30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15" autoAdjust="0"/>
  </p:normalViewPr>
  <p:slideViewPr>
    <p:cSldViewPr>
      <p:cViewPr varScale="1">
        <p:scale>
          <a:sx n="106" d="100"/>
          <a:sy n="106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Rate Hospital 9-10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Rate Hospital 9-10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Sheet1!$C$5:$D$5</c:f>
              <c:strCache>
                <c:ptCount val="2"/>
                <c:pt idx="0">
                  <c:v>Oct 2014 – Sept 2015</c:v>
                </c:pt>
                <c:pt idx="1">
                  <c:v>Nov 2015 – Jan 2016</c:v>
                </c:pt>
              </c:strCache>
            </c:strRef>
          </c:cat>
          <c:val>
            <c:numRef>
              <c:f>Sheet1!$C$6:$D$6</c:f>
              <c:numCache>
                <c:formatCode>0%</c:formatCode>
                <c:ptCount val="2"/>
                <c:pt idx="0">
                  <c:v>0.53</c:v>
                </c:pt>
                <c:pt idx="1">
                  <c:v>0.87000000000000011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9578120"/>
        <c:axId val="229578512"/>
      </c:barChart>
      <c:catAx>
        <c:axId val="229578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578512"/>
        <c:crosses val="autoZero"/>
        <c:auto val="1"/>
        <c:lblAlgn val="ctr"/>
        <c:lblOffset val="100"/>
        <c:noMultiLvlLbl val="0"/>
      </c:catAx>
      <c:valAx>
        <c:axId val="22957851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29578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Nursing Communication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Nursing Communication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Sheet1!$C$5:$D$5</c:f>
              <c:strCache>
                <c:ptCount val="2"/>
                <c:pt idx="0">
                  <c:v>Oct 2014 – Sept 2015</c:v>
                </c:pt>
                <c:pt idx="1">
                  <c:v>Nov 2015 – Jan 2016</c:v>
                </c:pt>
              </c:strCache>
            </c:strRef>
          </c:cat>
          <c:val>
            <c:numRef>
              <c:f>Sheet1!$C$8:$D$8</c:f>
              <c:numCache>
                <c:formatCode>0%</c:formatCode>
                <c:ptCount val="2"/>
                <c:pt idx="0">
                  <c:v>0.68</c:v>
                </c:pt>
                <c:pt idx="1">
                  <c:v>0.99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9579296"/>
        <c:axId val="229579688"/>
      </c:barChart>
      <c:catAx>
        <c:axId val="229579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579688"/>
        <c:crosses val="autoZero"/>
        <c:auto val="1"/>
        <c:lblAlgn val="ctr"/>
        <c:lblOffset val="100"/>
        <c:noMultiLvlLbl val="0"/>
      </c:catAx>
      <c:valAx>
        <c:axId val="229579688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229579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Responsiveness of Hospital Staff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Responsiveness of Hospital Staff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Sheet1!$C$5:$D$5</c:f>
              <c:strCache>
                <c:ptCount val="2"/>
                <c:pt idx="0">
                  <c:v>Oct 2014 – Sept 2015</c:v>
                </c:pt>
                <c:pt idx="1">
                  <c:v>Nov 2015 – Jan 2016</c:v>
                </c:pt>
              </c:strCache>
            </c:strRef>
          </c:cat>
          <c:val>
            <c:numRef>
              <c:f>Sheet1!$C$10:$D$10</c:f>
              <c:numCache>
                <c:formatCode>0%</c:formatCode>
                <c:ptCount val="2"/>
                <c:pt idx="0">
                  <c:v>0.59</c:v>
                </c:pt>
                <c:pt idx="1">
                  <c:v>0.97000000000000008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0969352"/>
        <c:axId val="230969744"/>
      </c:barChart>
      <c:catAx>
        <c:axId val="230969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0969744"/>
        <c:crosses val="autoZero"/>
        <c:auto val="1"/>
        <c:lblAlgn val="ctr"/>
        <c:lblOffset val="100"/>
        <c:noMultiLvlLbl val="0"/>
      </c:catAx>
      <c:valAx>
        <c:axId val="23096974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230969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Pain Management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Pain Management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Sheet1!$C$5:$D$5</c:f>
              <c:strCache>
                <c:ptCount val="2"/>
                <c:pt idx="0">
                  <c:v>Oct 2014 – Sept 2015</c:v>
                </c:pt>
                <c:pt idx="1">
                  <c:v>Nov 2015 – Jan 2016</c:v>
                </c:pt>
              </c:strCache>
            </c:strRef>
          </c:cat>
          <c:val>
            <c:numRef>
              <c:f>Sheet1!$C$13:$D$13</c:f>
              <c:numCache>
                <c:formatCode>0%</c:formatCode>
                <c:ptCount val="2"/>
                <c:pt idx="0">
                  <c:v>0.17</c:v>
                </c:pt>
                <c:pt idx="1">
                  <c:v>0.91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0970528"/>
        <c:axId val="230970920"/>
      </c:barChart>
      <c:catAx>
        <c:axId val="230970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0970920"/>
        <c:crosses val="autoZero"/>
        <c:auto val="1"/>
        <c:lblAlgn val="ctr"/>
        <c:lblOffset val="100"/>
        <c:noMultiLvlLbl val="0"/>
      </c:catAx>
      <c:valAx>
        <c:axId val="23097092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230970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Care Transitions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Sheet1!$B$16</c:f>
              <c:strCache>
                <c:ptCount val="1"/>
                <c:pt idx="0">
                  <c:v>Care Transitions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Sheet1!$C$5:$D$5</c:f>
              <c:strCache>
                <c:ptCount val="2"/>
                <c:pt idx="0">
                  <c:v>Oct 2014 – Sept 2015</c:v>
                </c:pt>
                <c:pt idx="1">
                  <c:v>Nov 2015 – Jan 2016</c:v>
                </c:pt>
              </c:strCache>
            </c:strRef>
          </c:cat>
          <c:val>
            <c:numRef>
              <c:f>Sheet1!$C$16:$D$16</c:f>
              <c:numCache>
                <c:formatCode>0%</c:formatCode>
                <c:ptCount val="2"/>
                <c:pt idx="0">
                  <c:v>0.1</c:v>
                </c:pt>
                <c:pt idx="1">
                  <c:v>0.99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8271480"/>
        <c:axId val="230971704"/>
      </c:barChart>
      <c:catAx>
        <c:axId val="228271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0971704"/>
        <c:crosses val="autoZero"/>
        <c:auto val="1"/>
        <c:lblAlgn val="ctr"/>
        <c:lblOffset val="100"/>
        <c:noMultiLvlLbl val="0"/>
      </c:catAx>
      <c:valAx>
        <c:axId val="23097170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228271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Likelihood to Recommend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Likelihood to Recommend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Sheet1!$C$5:$D$5</c:f>
              <c:strCache>
                <c:ptCount val="2"/>
                <c:pt idx="0">
                  <c:v>Oct 2014 – Sept 2015</c:v>
                </c:pt>
                <c:pt idx="1">
                  <c:v>Nov 2015 – Jan 2016</c:v>
                </c:pt>
              </c:strCache>
            </c:strRef>
          </c:cat>
          <c:val>
            <c:numRef>
              <c:f>Sheet1!$C$7:$D$7</c:f>
              <c:numCache>
                <c:formatCode>0%</c:formatCode>
                <c:ptCount val="2"/>
                <c:pt idx="0">
                  <c:v>8.0000000000000016E-2</c:v>
                </c:pt>
                <c:pt idx="1">
                  <c:v>0.94000000000000006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0972488"/>
        <c:axId val="230972880"/>
      </c:barChart>
      <c:catAx>
        <c:axId val="230972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0972880"/>
        <c:crosses val="autoZero"/>
        <c:auto val="1"/>
        <c:lblAlgn val="ctr"/>
        <c:lblOffset val="100"/>
        <c:noMultiLvlLbl val="0"/>
      </c:catAx>
      <c:valAx>
        <c:axId val="230972880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230972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3A025-ACA0-40C4-8F1E-20B5098C4907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64CBD3-4B56-4411-B5BC-9F9F1088007C}">
      <dgm:prSet phldrT="[Text]" custT="1"/>
      <dgm:spPr/>
      <dgm:t>
        <a:bodyPr/>
        <a:lstStyle/>
        <a:p>
          <a:r>
            <a:rPr lang="en-US" sz="2000" dirty="0" smtClean="0">
              <a:latin typeface="+mj-lt"/>
            </a:rPr>
            <a:t>PERIOPERATIVE SURGICAL HOME</a:t>
          </a:r>
          <a:endParaRPr lang="en-US" sz="2000" dirty="0">
            <a:latin typeface="+mj-lt"/>
          </a:endParaRPr>
        </a:p>
      </dgm:t>
    </dgm:pt>
    <dgm:pt modelId="{E1832AD4-7940-434C-ABFF-3205E1D5B089}" type="parTrans" cxnId="{01DFE7CF-A782-44CB-8700-01F60F756B16}">
      <dgm:prSet/>
      <dgm:spPr/>
      <dgm:t>
        <a:bodyPr/>
        <a:lstStyle/>
        <a:p>
          <a:endParaRPr lang="en-US"/>
        </a:p>
      </dgm:t>
    </dgm:pt>
    <dgm:pt modelId="{726B4303-8150-4710-8EBE-8B7758752614}" type="sibTrans" cxnId="{01DFE7CF-A782-44CB-8700-01F60F756B16}">
      <dgm:prSet/>
      <dgm:spPr/>
      <dgm:t>
        <a:bodyPr/>
        <a:lstStyle/>
        <a:p>
          <a:endParaRPr lang="en-US"/>
        </a:p>
      </dgm:t>
    </dgm:pt>
    <dgm:pt modelId="{0E334B53-20BE-44BA-AA99-1F4F1F98FF72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</a:rPr>
            <a:t>Preoperative Phase</a:t>
          </a:r>
          <a:endParaRPr lang="en-US" sz="1400" b="1" dirty="0">
            <a:latin typeface="+mj-lt"/>
          </a:endParaRPr>
        </a:p>
      </dgm:t>
    </dgm:pt>
    <dgm:pt modelId="{212C1066-67DD-487A-985E-7FE1DD7F33A5}" type="parTrans" cxnId="{D41D9BCF-5561-405E-AEE6-E07B3522F576}">
      <dgm:prSet/>
      <dgm:spPr/>
      <dgm:t>
        <a:bodyPr/>
        <a:lstStyle/>
        <a:p>
          <a:endParaRPr lang="en-US"/>
        </a:p>
      </dgm:t>
    </dgm:pt>
    <dgm:pt modelId="{29F92F31-504E-475A-B384-83E60F51C39D}" type="sibTrans" cxnId="{D41D9BCF-5561-405E-AEE6-E07B3522F576}">
      <dgm:prSet/>
      <dgm:spPr/>
      <dgm:t>
        <a:bodyPr/>
        <a:lstStyle/>
        <a:p>
          <a:endParaRPr lang="en-US"/>
        </a:p>
      </dgm:t>
    </dgm:pt>
    <dgm:pt modelId="{14971746-BB03-45D1-9C1D-7FE0CC286E06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</a:rPr>
            <a:t>Perioperative Phase</a:t>
          </a:r>
          <a:endParaRPr lang="en-US" sz="1400" b="1" dirty="0">
            <a:latin typeface="+mj-lt"/>
          </a:endParaRPr>
        </a:p>
      </dgm:t>
    </dgm:pt>
    <dgm:pt modelId="{C425C246-D917-4EE3-87FF-52605450B49D}" type="parTrans" cxnId="{207FC097-FB3D-46F5-A80F-AC47785500DC}">
      <dgm:prSet/>
      <dgm:spPr/>
      <dgm:t>
        <a:bodyPr/>
        <a:lstStyle/>
        <a:p>
          <a:endParaRPr lang="en-US"/>
        </a:p>
      </dgm:t>
    </dgm:pt>
    <dgm:pt modelId="{B537D321-C34C-402D-B3E0-B3BB2932CD33}" type="sibTrans" cxnId="{207FC097-FB3D-46F5-A80F-AC47785500DC}">
      <dgm:prSet/>
      <dgm:spPr/>
      <dgm:t>
        <a:bodyPr/>
        <a:lstStyle/>
        <a:p>
          <a:endParaRPr lang="en-US"/>
        </a:p>
      </dgm:t>
    </dgm:pt>
    <dgm:pt modelId="{8524FBFA-252F-40C3-88AD-B40202A504CB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</a:rPr>
            <a:t>Postoperative Phase</a:t>
          </a:r>
          <a:endParaRPr lang="en-US" sz="1400" b="1" dirty="0">
            <a:latin typeface="+mj-lt"/>
          </a:endParaRPr>
        </a:p>
      </dgm:t>
    </dgm:pt>
    <dgm:pt modelId="{D61171DC-FEC7-4D9C-B04F-24B6697F1641}" type="parTrans" cxnId="{63AF0CE9-BEFA-4990-9FC8-C33EC150C33B}">
      <dgm:prSet/>
      <dgm:spPr/>
      <dgm:t>
        <a:bodyPr/>
        <a:lstStyle/>
        <a:p>
          <a:endParaRPr lang="en-US"/>
        </a:p>
      </dgm:t>
    </dgm:pt>
    <dgm:pt modelId="{03FEDA79-CF30-46F3-B8D4-3D446BE78D67}" type="sibTrans" cxnId="{63AF0CE9-BEFA-4990-9FC8-C33EC150C33B}">
      <dgm:prSet/>
      <dgm:spPr/>
      <dgm:t>
        <a:bodyPr/>
        <a:lstStyle/>
        <a:p>
          <a:endParaRPr lang="en-US"/>
        </a:p>
      </dgm:t>
    </dgm:pt>
    <dgm:pt modelId="{B4E74FC9-6BA1-485B-A777-AAB0838933E8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</a:rPr>
            <a:t>Discharge and Transition</a:t>
          </a:r>
          <a:endParaRPr lang="en-US" sz="1400" b="1" dirty="0">
            <a:latin typeface="+mj-lt"/>
          </a:endParaRPr>
        </a:p>
      </dgm:t>
    </dgm:pt>
    <dgm:pt modelId="{F3F2A1BC-EB9D-425A-92B1-9CCA318C4AA4}" type="parTrans" cxnId="{1BC106E5-D1E4-428D-9105-DB0AC8A41C7B}">
      <dgm:prSet/>
      <dgm:spPr/>
      <dgm:t>
        <a:bodyPr/>
        <a:lstStyle/>
        <a:p>
          <a:endParaRPr lang="en-US"/>
        </a:p>
      </dgm:t>
    </dgm:pt>
    <dgm:pt modelId="{0BEEDF6C-8F4B-4799-A1D2-AA9AC07F735D}" type="sibTrans" cxnId="{1BC106E5-D1E4-428D-9105-DB0AC8A41C7B}">
      <dgm:prSet/>
      <dgm:spPr/>
      <dgm:t>
        <a:bodyPr/>
        <a:lstStyle/>
        <a:p>
          <a:endParaRPr lang="en-US"/>
        </a:p>
      </dgm:t>
    </dgm:pt>
    <dgm:pt modelId="{B447F242-671F-4353-8C09-129FC066F915}" type="pres">
      <dgm:prSet presAssocID="{B6D3A025-ACA0-40C4-8F1E-20B5098C490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BB83D9-191C-4157-AD01-15E5DB7666C7}" type="pres">
      <dgm:prSet presAssocID="{B6D3A025-ACA0-40C4-8F1E-20B5098C4907}" presName="radial" presStyleCnt="0">
        <dgm:presLayoutVars>
          <dgm:animLvl val="ctr"/>
        </dgm:presLayoutVars>
      </dgm:prSet>
      <dgm:spPr/>
    </dgm:pt>
    <dgm:pt modelId="{0617B80C-94E2-4B9A-91B5-9438281AA0D4}" type="pres">
      <dgm:prSet presAssocID="{6864CBD3-4B56-4411-B5BC-9F9F1088007C}" presName="centerShape" presStyleLbl="vennNode1" presStyleIdx="0" presStyleCnt="5" custLinFactNeighborY="6305"/>
      <dgm:spPr/>
      <dgm:t>
        <a:bodyPr/>
        <a:lstStyle/>
        <a:p>
          <a:endParaRPr lang="en-US"/>
        </a:p>
      </dgm:t>
    </dgm:pt>
    <dgm:pt modelId="{29C1CFEA-5598-4E28-AC14-7E6D18DD6750}" type="pres">
      <dgm:prSet presAssocID="{0E334B53-20BE-44BA-AA99-1F4F1F98FF72}" presName="node" presStyleLbl="vennNode1" presStyleIdx="1" presStyleCnt="5" custScaleX="131132" custRadScaleRad="873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D02B0-472C-481C-84B4-7CEC27E6156E}" type="pres">
      <dgm:prSet presAssocID="{14971746-BB03-45D1-9C1D-7FE0CC286E06}" presName="node" presStyleLbl="vennNode1" presStyleIdx="2" presStyleCnt="5" custScaleX="132868" custRadScaleRad="105998" custRadScaleInc="7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C2D22-9452-4332-A928-70439AE0E4EC}" type="pres">
      <dgm:prSet presAssocID="{8524FBFA-252F-40C3-88AD-B40202A504CB}" presName="node" presStyleLbl="vennNode1" presStyleIdx="3" presStyleCnt="5" custScaleX="136604" custRadScaleRad="1042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CC496-74BB-4A0E-9DF1-9973A2F36015}" type="pres">
      <dgm:prSet presAssocID="{B4E74FC9-6BA1-485B-A777-AAB0838933E8}" presName="node" presStyleLbl="vennNode1" presStyleIdx="4" presStyleCnt="5" custScaleX="127360" custRadScaleRad="105998" custRadScaleInc="-75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16F606-7756-41E8-8D4D-4E3F7375E710}" type="presOf" srcId="{B4E74FC9-6BA1-485B-A777-AAB0838933E8}" destId="{1B4CC496-74BB-4A0E-9DF1-9973A2F36015}" srcOrd="0" destOrd="0" presId="urn:microsoft.com/office/officeart/2005/8/layout/radial3"/>
    <dgm:cxn modelId="{C6BF9993-5632-4560-9152-7E749375F326}" type="presOf" srcId="{8524FBFA-252F-40C3-88AD-B40202A504CB}" destId="{49EC2D22-9452-4332-A928-70439AE0E4EC}" srcOrd="0" destOrd="0" presId="urn:microsoft.com/office/officeart/2005/8/layout/radial3"/>
    <dgm:cxn modelId="{36844B97-DB2F-4C97-8D98-E483C598AAD5}" type="presOf" srcId="{0E334B53-20BE-44BA-AA99-1F4F1F98FF72}" destId="{29C1CFEA-5598-4E28-AC14-7E6D18DD6750}" srcOrd="0" destOrd="0" presId="urn:microsoft.com/office/officeart/2005/8/layout/radial3"/>
    <dgm:cxn modelId="{AD398466-70AC-4303-8490-BDD67B4FB580}" type="presOf" srcId="{6864CBD3-4B56-4411-B5BC-9F9F1088007C}" destId="{0617B80C-94E2-4B9A-91B5-9438281AA0D4}" srcOrd="0" destOrd="0" presId="urn:microsoft.com/office/officeart/2005/8/layout/radial3"/>
    <dgm:cxn modelId="{207FC097-FB3D-46F5-A80F-AC47785500DC}" srcId="{6864CBD3-4B56-4411-B5BC-9F9F1088007C}" destId="{14971746-BB03-45D1-9C1D-7FE0CC286E06}" srcOrd="1" destOrd="0" parTransId="{C425C246-D917-4EE3-87FF-52605450B49D}" sibTransId="{B537D321-C34C-402D-B3E0-B3BB2932CD33}"/>
    <dgm:cxn modelId="{FECB97A7-2472-416C-A87F-AB07E528D0D7}" type="presOf" srcId="{B6D3A025-ACA0-40C4-8F1E-20B5098C4907}" destId="{B447F242-671F-4353-8C09-129FC066F915}" srcOrd="0" destOrd="0" presId="urn:microsoft.com/office/officeart/2005/8/layout/radial3"/>
    <dgm:cxn modelId="{01DFE7CF-A782-44CB-8700-01F60F756B16}" srcId="{B6D3A025-ACA0-40C4-8F1E-20B5098C4907}" destId="{6864CBD3-4B56-4411-B5BC-9F9F1088007C}" srcOrd="0" destOrd="0" parTransId="{E1832AD4-7940-434C-ABFF-3205E1D5B089}" sibTransId="{726B4303-8150-4710-8EBE-8B7758752614}"/>
    <dgm:cxn modelId="{63AF0CE9-BEFA-4990-9FC8-C33EC150C33B}" srcId="{6864CBD3-4B56-4411-B5BC-9F9F1088007C}" destId="{8524FBFA-252F-40C3-88AD-B40202A504CB}" srcOrd="2" destOrd="0" parTransId="{D61171DC-FEC7-4D9C-B04F-24B6697F1641}" sibTransId="{03FEDA79-CF30-46F3-B8D4-3D446BE78D67}"/>
    <dgm:cxn modelId="{D41D9BCF-5561-405E-AEE6-E07B3522F576}" srcId="{6864CBD3-4B56-4411-B5BC-9F9F1088007C}" destId="{0E334B53-20BE-44BA-AA99-1F4F1F98FF72}" srcOrd="0" destOrd="0" parTransId="{212C1066-67DD-487A-985E-7FE1DD7F33A5}" sibTransId="{29F92F31-504E-475A-B384-83E60F51C39D}"/>
    <dgm:cxn modelId="{7BDDBCD9-B50B-4702-9C12-65A8181B87BC}" type="presOf" srcId="{14971746-BB03-45D1-9C1D-7FE0CC286E06}" destId="{F6FD02B0-472C-481C-84B4-7CEC27E6156E}" srcOrd="0" destOrd="0" presId="urn:microsoft.com/office/officeart/2005/8/layout/radial3"/>
    <dgm:cxn modelId="{1BC106E5-D1E4-428D-9105-DB0AC8A41C7B}" srcId="{6864CBD3-4B56-4411-B5BC-9F9F1088007C}" destId="{B4E74FC9-6BA1-485B-A777-AAB0838933E8}" srcOrd="3" destOrd="0" parTransId="{F3F2A1BC-EB9D-425A-92B1-9CCA318C4AA4}" sibTransId="{0BEEDF6C-8F4B-4799-A1D2-AA9AC07F735D}"/>
    <dgm:cxn modelId="{E81DE1DD-4A7F-4A19-9C58-8E362FCACD55}" type="presParOf" srcId="{B447F242-671F-4353-8C09-129FC066F915}" destId="{2DBB83D9-191C-4157-AD01-15E5DB7666C7}" srcOrd="0" destOrd="0" presId="urn:microsoft.com/office/officeart/2005/8/layout/radial3"/>
    <dgm:cxn modelId="{5230F906-0FC1-48DD-9B84-DA3C3CB00545}" type="presParOf" srcId="{2DBB83D9-191C-4157-AD01-15E5DB7666C7}" destId="{0617B80C-94E2-4B9A-91B5-9438281AA0D4}" srcOrd="0" destOrd="0" presId="urn:microsoft.com/office/officeart/2005/8/layout/radial3"/>
    <dgm:cxn modelId="{33F15CED-4400-4B9E-A4D9-191B57779533}" type="presParOf" srcId="{2DBB83D9-191C-4157-AD01-15E5DB7666C7}" destId="{29C1CFEA-5598-4E28-AC14-7E6D18DD6750}" srcOrd="1" destOrd="0" presId="urn:microsoft.com/office/officeart/2005/8/layout/radial3"/>
    <dgm:cxn modelId="{E6259B47-4CA2-4552-805E-91BBD3A5E12B}" type="presParOf" srcId="{2DBB83D9-191C-4157-AD01-15E5DB7666C7}" destId="{F6FD02B0-472C-481C-84B4-7CEC27E6156E}" srcOrd="2" destOrd="0" presId="urn:microsoft.com/office/officeart/2005/8/layout/radial3"/>
    <dgm:cxn modelId="{19B321CC-6665-4D9B-B946-ECE04CA33384}" type="presParOf" srcId="{2DBB83D9-191C-4157-AD01-15E5DB7666C7}" destId="{49EC2D22-9452-4332-A928-70439AE0E4EC}" srcOrd="3" destOrd="0" presId="urn:microsoft.com/office/officeart/2005/8/layout/radial3"/>
    <dgm:cxn modelId="{B79E9AC2-00BA-4596-990A-3EC3EDA2EF23}" type="presParOf" srcId="{2DBB83D9-191C-4157-AD01-15E5DB7666C7}" destId="{1B4CC496-74BB-4A0E-9DF1-9973A2F3601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6BEAE-CD4D-4D7B-880C-40E6BDC65389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D0117-909A-4596-9412-8715AA2564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11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D0117-909A-4596-9412-8715AA2564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4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838" y="239713"/>
            <a:ext cx="6400800" cy="4800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detail on how this worked?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838" y="239713"/>
            <a:ext cx="6400800" cy="4800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detail on how this worked?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5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838" y="239713"/>
            <a:ext cx="6400800" cy="4800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detail on how this worked?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5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838" y="239713"/>
            <a:ext cx="6400800" cy="4800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detail on how this worked?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5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71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Greater</a:t>
            </a:r>
            <a:r>
              <a:rPr lang="en-US" baseline="0" dirty="0" smtClean="0"/>
              <a:t> infection rates if use </a:t>
            </a:r>
            <a:r>
              <a:rPr lang="en-US" baseline="0" dirty="0" err="1" smtClean="0"/>
              <a:t>foley</a:t>
            </a:r>
            <a:r>
              <a:rPr lang="en-US" baseline="0" dirty="0" smtClean="0"/>
              <a:t> catheter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718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Greater</a:t>
            </a:r>
            <a:r>
              <a:rPr lang="en-US" baseline="0" dirty="0" smtClean="0"/>
              <a:t> infection rates if use </a:t>
            </a:r>
            <a:r>
              <a:rPr lang="en-US" baseline="0" dirty="0" err="1" smtClean="0"/>
              <a:t>foley</a:t>
            </a:r>
            <a:r>
              <a:rPr lang="en-US" baseline="0" dirty="0" smtClean="0"/>
              <a:t> catheter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71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4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41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457200" y="1026223"/>
            <a:ext cx="8227786" cy="30777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Slide Subtitle – Arial 14pt Regular, Use Title Case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57200" y="65639"/>
            <a:ext cx="4180114" cy="20005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3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Top Kicker – Arial 9pt Regular, Use Title Case</a:t>
            </a:r>
            <a:endParaRPr lang="en-US" dirty="0"/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6303872" y="6598589"/>
            <a:ext cx="2840127" cy="259411"/>
          </a:xfrm>
          <a:prstGeom prst="rect">
            <a:avLst/>
          </a:prstGeom>
        </p:spPr>
        <p:txBody>
          <a:bodyPr lIns="0" tIns="0" rIns="65311" bIns="39187" anchor="b">
            <a:spAutoFit/>
          </a:bodyPr>
          <a:lstStyle>
            <a:lvl1pPr marL="0" indent="0" algn="l">
              <a:spcBef>
                <a:spcPts val="0"/>
              </a:spcBef>
              <a:buNone/>
              <a:defRPr sz="700" baseline="0">
                <a:solidFill>
                  <a:schemeClr val="tx1"/>
                </a:solidFill>
                <a:latin typeface="+mn-lt"/>
              </a:defRPr>
            </a:lvl1pPr>
            <a:lvl2pPr algn="l">
              <a:buNone/>
              <a:defRPr sz="900"/>
            </a:lvl2pPr>
            <a:lvl3pPr algn="l">
              <a:buNone/>
              <a:defRPr sz="900"/>
            </a:lvl3pPr>
            <a:lvl4pPr algn="l">
              <a:buNone/>
              <a:defRPr sz="900"/>
            </a:lvl4pPr>
            <a:lvl5pPr algn="l">
              <a:buNone/>
              <a:defRPr sz="900"/>
            </a:lvl5pPr>
          </a:lstStyle>
          <a:p>
            <a:pPr lvl="0"/>
            <a:r>
              <a:rPr lang="en-US" dirty="0" smtClean="0"/>
              <a:t>Source: Click to add source. Use a single space after “Source:” and a period at the end of the source. Stretch the box to the left as needed.</a:t>
            </a:r>
            <a:endParaRPr lang="en-US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0" y="6271604"/>
            <a:ext cx="2490799" cy="329760"/>
          </a:xfrm>
          <a:prstGeom prst="rect">
            <a:avLst/>
          </a:prstGeom>
        </p:spPr>
        <p:txBody>
          <a:bodyPr lIns="65311" tIns="0" rIns="0" bIns="0" anchor="b">
            <a:spAutoFit/>
          </a:bodyPr>
          <a:lstStyle>
            <a:lvl1pPr marL="130622" indent="-130622" algn="l" defTabSz="130622">
              <a:spcBef>
                <a:spcPts val="0"/>
              </a:spcBef>
              <a:buFont typeface="+mj-lt"/>
              <a:buAutoNum type="arabicParenR"/>
              <a:defRPr sz="700" baseline="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900">
                <a:solidFill>
                  <a:schemeClr val="tx1"/>
                </a:solidFill>
              </a:defRPr>
            </a:lvl2pPr>
            <a:lvl3pPr>
              <a:buNone/>
              <a:defRPr sz="9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add footnote. Numbers appear automatically (no additional space or tab needed). Use a period at the end of each footnote. Stretch the box to the right as needed.</a:t>
            </a:r>
            <a:endParaRPr lang="en-US" dirty="0"/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457200" y="449751"/>
            <a:ext cx="8227786" cy="400110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>
              <a:spcBef>
                <a:spcPts val="0"/>
              </a:spcBef>
              <a:buNone/>
              <a:defRPr sz="2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Slide Title – Arial 18pt Bold, Use Title Case</a:t>
            </a:r>
          </a:p>
        </p:txBody>
      </p:sp>
    </p:spTree>
    <p:extLst>
      <p:ext uri="{BB962C8B-B14F-4D97-AF65-F5344CB8AC3E}">
        <p14:creationId xmlns:p14="http://schemas.microsoft.com/office/powerpoint/2010/main" val="279313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9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3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3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71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4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7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3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6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6/30/2016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</a:t>
            </a:r>
            <a:endParaRPr lang="en-US" dirty="0"/>
          </a:p>
        </p:txBody>
      </p:sp>
      <p:pic>
        <p:nvPicPr>
          <p:cNvPr id="7" name="Picture 7" descr="Foundation - Memorial Curves-Bottom Right-cmyk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8757"/>
            <a:ext cx="914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memorial logo white with tag copy transparent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205"/>
          <a:stretch>
            <a:fillRect/>
          </a:stretch>
        </p:blipFill>
        <p:spPr bwMode="auto">
          <a:xfrm>
            <a:off x="130176" y="6096000"/>
            <a:ext cx="1943648" cy="67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F:\Freelance\PRN Advisors\PRN logos\400dpiLogo.png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000" y="5300299"/>
            <a:ext cx="1362332" cy="11283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219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524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The Perioperative Surgical Home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30868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latin typeface="+mj-lt"/>
              </a:rPr>
              <a:t>Total Joint and Knee Replacement Program</a:t>
            </a:r>
            <a:endParaRPr lang="en-US" sz="2800" b="1" i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078843"/>
            <a:ext cx="8991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Michael Schmidt, DO</a:t>
            </a:r>
          </a:p>
          <a:p>
            <a:pPr algn="ctr"/>
            <a:r>
              <a:rPr lang="en-US" dirty="0" smtClean="0">
                <a:latin typeface="+mj-lt"/>
              </a:rPr>
              <a:t>Staff Surgeon, </a:t>
            </a:r>
            <a:r>
              <a:rPr lang="en-US" dirty="0">
                <a:latin typeface="+mj-lt"/>
              </a:rPr>
              <a:t>Mid-Michigan </a:t>
            </a:r>
            <a:r>
              <a:rPr lang="en-US" dirty="0" smtClean="0">
                <a:latin typeface="+mj-lt"/>
              </a:rPr>
              <a:t>Orthopedics,</a:t>
            </a:r>
          </a:p>
          <a:p>
            <a:pPr algn="ctr"/>
            <a:r>
              <a:rPr lang="en-US" dirty="0" smtClean="0">
                <a:latin typeface="+mj-lt"/>
              </a:rPr>
              <a:t>Chairman, </a:t>
            </a:r>
            <a:r>
              <a:rPr lang="en-US" dirty="0">
                <a:latin typeface="+mj-lt"/>
              </a:rPr>
              <a:t>Department of </a:t>
            </a:r>
            <a:r>
              <a:rPr lang="en-US" dirty="0" smtClean="0">
                <a:latin typeface="+mj-lt"/>
              </a:rPr>
              <a:t>Surgery, </a:t>
            </a:r>
            <a:r>
              <a:rPr lang="en-US" dirty="0">
                <a:latin typeface="+mj-lt"/>
              </a:rPr>
              <a:t>Memorial </a:t>
            </a:r>
            <a:r>
              <a:rPr lang="en-US" dirty="0" smtClean="0">
                <a:latin typeface="+mj-lt"/>
              </a:rPr>
              <a:t>Healthcare</a:t>
            </a:r>
            <a:endParaRPr lang="en-US" dirty="0">
              <a:latin typeface="+mj-lt"/>
            </a:endParaRPr>
          </a:p>
          <a:p>
            <a:pPr algn="ctr"/>
            <a:endParaRPr lang="en-US" b="1" dirty="0" smtClean="0">
              <a:latin typeface="+mj-lt"/>
            </a:endParaRPr>
          </a:p>
          <a:p>
            <a:pPr algn="ctr"/>
            <a:r>
              <a:rPr lang="en-US" sz="2000" b="1" dirty="0" smtClean="0">
                <a:latin typeface="+mj-lt"/>
              </a:rPr>
              <a:t>Joe </a:t>
            </a:r>
            <a:r>
              <a:rPr lang="en-US" sz="2000" b="1" dirty="0" err="1" smtClean="0">
                <a:latin typeface="+mj-lt"/>
              </a:rPr>
              <a:t>Kochan</a:t>
            </a:r>
            <a:r>
              <a:rPr lang="en-US" sz="2000" b="1" dirty="0" smtClean="0">
                <a:latin typeface="+mj-lt"/>
              </a:rPr>
              <a:t>, MD</a:t>
            </a:r>
            <a:endParaRPr lang="en-US" sz="2000" b="1" dirty="0">
              <a:latin typeface="+mj-lt"/>
            </a:endParaRPr>
          </a:p>
          <a:p>
            <a:pPr algn="ctr"/>
            <a:r>
              <a:rPr lang="en-US" dirty="0">
                <a:latin typeface="+mj-lt"/>
              </a:rPr>
              <a:t>Chairman of </a:t>
            </a:r>
            <a:r>
              <a:rPr lang="en-US" dirty="0" smtClean="0">
                <a:latin typeface="+mj-lt"/>
              </a:rPr>
              <a:t>Anesthesiology, Director </a:t>
            </a:r>
            <a:r>
              <a:rPr lang="en-US" dirty="0">
                <a:latin typeface="+mj-lt"/>
              </a:rPr>
              <a:t>of Perioperative </a:t>
            </a:r>
            <a:r>
              <a:rPr lang="en-US" dirty="0" smtClean="0">
                <a:latin typeface="+mj-lt"/>
              </a:rPr>
              <a:t>Services</a:t>
            </a:r>
            <a:endParaRPr lang="en-US" dirty="0">
              <a:latin typeface="+mj-lt"/>
            </a:endParaRPr>
          </a:p>
          <a:p>
            <a:pPr algn="ctr"/>
            <a:endParaRPr lang="en-US" b="1" dirty="0" smtClean="0">
              <a:latin typeface="+mj-lt"/>
            </a:endParaRPr>
          </a:p>
          <a:p>
            <a:pPr algn="ctr"/>
            <a:r>
              <a:rPr lang="en-US" sz="2000" b="1" dirty="0" smtClean="0">
                <a:latin typeface="+mj-lt"/>
              </a:rPr>
              <a:t>Kathy </a:t>
            </a:r>
            <a:r>
              <a:rPr lang="en-US" sz="2000" b="1" dirty="0">
                <a:latin typeface="+mj-lt"/>
              </a:rPr>
              <a:t>Roberts, </a:t>
            </a:r>
            <a:r>
              <a:rPr lang="en-US" sz="2000" b="1" dirty="0" smtClean="0">
                <a:latin typeface="+mj-lt"/>
              </a:rPr>
              <a:t>RN</a:t>
            </a:r>
          </a:p>
          <a:p>
            <a:pPr algn="ctr"/>
            <a:r>
              <a:rPr lang="en-US" dirty="0" smtClean="0">
                <a:latin typeface="+mj-lt"/>
              </a:rPr>
              <a:t>Director </a:t>
            </a:r>
            <a:r>
              <a:rPr lang="en-US" dirty="0">
                <a:latin typeface="+mj-lt"/>
              </a:rPr>
              <a:t>of Patient Care </a:t>
            </a:r>
            <a:r>
              <a:rPr lang="en-US" dirty="0" smtClean="0">
                <a:latin typeface="+mj-lt"/>
              </a:rPr>
              <a:t>Services</a:t>
            </a:r>
          </a:p>
          <a:p>
            <a:pPr algn="ctr"/>
            <a:endParaRPr lang="en-US" b="1" dirty="0" smtClean="0">
              <a:latin typeface="+mj-lt"/>
            </a:endParaRPr>
          </a:p>
          <a:p>
            <a:pPr lvl="0" algn="ctr"/>
            <a:r>
              <a:rPr lang="en-US" sz="2000" b="1" dirty="0">
                <a:solidFill>
                  <a:prstClr val="black"/>
                </a:solidFill>
                <a:latin typeface="+mj-lt"/>
              </a:rPr>
              <a:t>Jonathan Friedman, MBA, </a:t>
            </a:r>
            <a:r>
              <a:rPr lang="en-US" sz="2000" b="1" dirty="0" smtClean="0">
                <a:solidFill>
                  <a:prstClr val="black"/>
                </a:solidFill>
                <a:latin typeface="+mj-lt"/>
              </a:rPr>
              <a:t>CPC,</a:t>
            </a:r>
          </a:p>
          <a:p>
            <a:pPr lvl="0" algn="ctr"/>
            <a:r>
              <a:rPr lang="en-US" dirty="0" smtClean="0">
                <a:solidFill>
                  <a:prstClr val="black"/>
                </a:solidFill>
                <a:latin typeface="+mj-lt"/>
              </a:rPr>
              <a:t> CEO </a:t>
            </a:r>
            <a:r>
              <a:rPr lang="en-US" dirty="0">
                <a:solidFill>
                  <a:prstClr val="black"/>
                </a:solidFill>
                <a:latin typeface="+mj-lt"/>
              </a:rPr>
              <a:t>and President, PRN Advisors LLC</a:t>
            </a:r>
          </a:p>
          <a:p>
            <a:pPr algn="ctr"/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012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1219200" y="321192"/>
            <a:ext cx="6699738" cy="677108"/>
          </a:xfr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>
              <a:spcBef>
                <a:spcPct val="0"/>
              </a:spcBef>
            </a:pPr>
            <a:r>
              <a:rPr lang="en-US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Who are the Stakeholders?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172047"/>
            <a:ext cx="4384220" cy="24551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600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Physicians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25628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Nursing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462" y="2895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Case Management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5462" y="4153093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Quality Improvement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1100" y="5209687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IT/Informatics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10400" y="1219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Finance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10400" y="188695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C-Suite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10400" y="260720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Nutrition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0400" y="3304046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Physical Therapy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7301" y="438019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Occupational Therapy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54362" y="4380196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Surgical Technicians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81301" y="4518696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Pharmacy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4301" y="5260084"/>
            <a:ext cx="2485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Other Organizations (</a:t>
            </a:r>
            <a:r>
              <a:rPr lang="en-US" dirty="0" err="1" smtClean="0">
                <a:latin typeface="+mj-lt"/>
              </a:rPr>
              <a:t>Marcqi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Aspire)</a:t>
            </a:r>
            <a:endParaRPr lang="en-US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90800" y="3814465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Blood Bank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38241" y="378376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Marketing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531962" y="-48140"/>
            <a:ext cx="38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fld id="{CF5D7EB6-9CA3-4F6A-93D8-DE239F7A19EF}" type="slidenum">
              <a:rPr lang="en-US">
                <a:solidFill>
                  <a:prstClr val="white"/>
                </a:solidFill>
              </a:rPr>
              <a:pPr lvl="0"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5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Find a Champion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i="1" dirty="0" smtClean="0"/>
              <a:t>Michael Schmidt, DO</a:t>
            </a:r>
            <a:endParaRPr lang="en-US" sz="40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1200"/>
            <a:ext cx="2438400" cy="34271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59892" y="2005913"/>
            <a:ext cx="472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Staff Surgeon, Mid-Michigan Orthopedics</a:t>
            </a:r>
          </a:p>
          <a:p>
            <a:endParaRPr lang="en-US" sz="20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Chairman, Department of Surgery,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Memorial Healthcare</a:t>
            </a:r>
          </a:p>
          <a:p>
            <a:endParaRPr lang="en-US" sz="20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Member of Memorial Healthcare Board of Board of Trustees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049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106984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Find a Champion</a:t>
            </a:r>
            <a:br>
              <a:rPr lang="en-US" b="1" dirty="0"/>
            </a:br>
            <a:r>
              <a:rPr lang="en-US" sz="4000" b="1" i="1" dirty="0"/>
              <a:t>Joseph </a:t>
            </a:r>
            <a:r>
              <a:rPr lang="en-US" sz="4000" b="1" i="1" dirty="0" err="1"/>
              <a:t>Kochan</a:t>
            </a:r>
            <a:r>
              <a:rPr lang="en-US" sz="4000" b="1" i="1" dirty="0"/>
              <a:t> III, MD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600" y="2156254"/>
            <a:ext cx="4724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Chairman of Anesthesiology,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Memorial Healthcare</a:t>
            </a:r>
          </a:p>
          <a:p>
            <a:endParaRPr lang="en-US" sz="20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Member of Board of Directors of Physician Anesthesia Service</a:t>
            </a:r>
          </a:p>
          <a:p>
            <a:endParaRPr lang="en-US" sz="20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Director of Perioperative Services, Memorial Healthcare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2" r="19757"/>
          <a:stretch/>
        </p:blipFill>
        <p:spPr>
          <a:xfrm>
            <a:off x="761999" y="2133600"/>
            <a:ext cx="2667001" cy="282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2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2211" y="2743200"/>
            <a:ext cx="2042968" cy="14164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19400" y="2362200"/>
            <a:ext cx="57751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Orthopedic  Surgeon</a:t>
            </a:r>
          </a:p>
          <a:p>
            <a:endParaRPr lang="en-US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Chairman of Anesthesia</a:t>
            </a:r>
          </a:p>
          <a:p>
            <a:endParaRPr lang="en-US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Chief Nursing Officer</a:t>
            </a:r>
          </a:p>
          <a:p>
            <a:endParaRPr lang="en-US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VP of Performance Improvement and Quality</a:t>
            </a:r>
          </a:p>
          <a:p>
            <a:endParaRPr lang="en-US" sz="2000" dirty="0" smtClean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Director of Patient Care Services </a:t>
            </a:r>
            <a:endParaRPr lang="en-US" sz="20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>
                <a:latin typeface="+mj-lt"/>
                <a:ea typeface="+mj-ea"/>
                <a:cs typeface="+mj-cs"/>
              </a:rPr>
              <a:t>The Perioperative Surgical Home </a:t>
            </a:r>
            <a:br>
              <a:rPr lang="en-US" sz="4000" b="1" dirty="0">
                <a:latin typeface="+mj-lt"/>
                <a:ea typeface="+mj-ea"/>
                <a:cs typeface="+mj-cs"/>
              </a:rPr>
            </a:br>
            <a:r>
              <a:rPr lang="en-US" sz="4000" b="1" dirty="0">
                <a:latin typeface="+mj-lt"/>
                <a:ea typeface="+mj-ea"/>
                <a:cs typeface="+mj-cs"/>
              </a:rPr>
              <a:t>Steering Committee</a:t>
            </a:r>
          </a:p>
        </p:txBody>
      </p:sp>
      <p:sp>
        <p:nvSpPr>
          <p:cNvPr id="3" name="Rectangle 2"/>
          <p:cNvSpPr/>
          <p:nvPr/>
        </p:nvSpPr>
        <p:spPr>
          <a:xfrm>
            <a:off x="8474242" y="0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F5D7EB6-9CA3-4F6A-93D8-DE239F7A19EF}" type="slidenum">
              <a:rPr lang="en-US">
                <a:solidFill>
                  <a:schemeClr val="bg1"/>
                </a:solidFill>
              </a:rPr>
              <a:pPr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06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547878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Oversees work group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Meets once a month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Makes decisions based on work group recommendations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Clarifies questions and issues presented by work group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Review and accountable for outcomes </a:t>
            </a:r>
            <a:endParaRPr lang="en-US" sz="2000" dirty="0">
              <a:latin typeface="+mj-lt"/>
            </a:endParaRPr>
          </a:p>
        </p:txBody>
      </p:sp>
      <p:sp>
        <p:nvSpPr>
          <p:cNvPr id="29" name="Text Placeholder 1"/>
          <p:cNvSpPr>
            <a:spLocks noGrp="1"/>
          </p:cNvSpPr>
          <p:nvPr>
            <p:ph type="body" sz="quarter" idx="21"/>
          </p:nvPr>
        </p:nvSpPr>
        <p:spPr>
          <a:xfrm>
            <a:off x="305707" y="1825823"/>
            <a:ext cx="8227786" cy="492443"/>
          </a:xfrm>
        </p:spPr>
        <p:txBody>
          <a:bodyPr/>
          <a:lstStyle/>
          <a:p>
            <a:pPr algn="ctr"/>
            <a:r>
              <a:rPr lang="en-US" sz="3200" i="1" dirty="0">
                <a:solidFill>
                  <a:srgbClr val="00B0F0"/>
                </a:solidFill>
              </a:rPr>
              <a:t>Decision Making Authority and Accountability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>
                <a:latin typeface="+mj-lt"/>
                <a:ea typeface="+mj-ea"/>
                <a:cs typeface="+mj-cs"/>
              </a:rPr>
              <a:t>The Perioperative Surgical Home </a:t>
            </a:r>
            <a:br>
              <a:rPr lang="en-US" sz="4000" b="1" dirty="0">
                <a:latin typeface="+mj-lt"/>
                <a:ea typeface="+mj-ea"/>
                <a:cs typeface="+mj-cs"/>
              </a:rPr>
            </a:br>
            <a:r>
              <a:rPr lang="en-US" sz="4000" b="1" dirty="0">
                <a:latin typeface="+mj-lt"/>
                <a:ea typeface="+mj-ea"/>
                <a:cs typeface="+mj-cs"/>
              </a:rPr>
              <a:t>Steering Committee</a:t>
            </a:r>
          </a:p>
        </p:txBody>
      </p:sp>
      <p:sp>
        <p:nvSpPr>
          <p:cNvPr id="2" name="Rectangle 1"/>
          <p:cNvSpPr/>
          <p:nvPr/>
        </p:nvSpPr>
        <p:spPr>
          <a:xfrm>
            <a:off x="8474242" y="11668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F5D7EB6-9CA3-4F6A-93D8-DE239F7A19EF}" type="slidenum">
              <a:rPr lang="en-US">
                <a:solidFill>
                  <a:schemeClr val="bg1"/>
                </a:solidFill>
              </a:rPr>
              <a:pPr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9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5943600" cy="1069848"/>
          </a:xfrm>
        </p:spPr>
        <p:txBody>
          <a:bodyPr>
            <a:normAutofit/>
          </a:bodyPr>
          <a:lstStyle/>
          <a:p>
            <a:r>
              <a:rPr lang="en-US" sz="4000" b="1" dirty="0"/>
              <a:t>Start with the Small Wins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742866"/>
            <a:ext cx="5029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Elimination of unnecessary tests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(Chest x-rays and EKGs)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Assessment of patient environment preoperatively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Anesthesiologists ordering and evaluating all tests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Evaluating patients two weeks prior </a:t>
            </a:r>
            <a:br>
              <a:rPr lang="en-US" sz="2000" dirty="0" smtClean="0">
                <a:latin typeface="+mj-lt"/>
              </a:rPr>
            </a:br>
            <a:r>
              <a:rPr lang="en-US" sz="2000" dirty="0" smtClean="0">
                <a:latin typeface="+mj-lt"/>
              </a:rPr>
              <a:t>to surgery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514600"/>
            <a:ext cx="29622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752600"/>
            <a:ext cx="5029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Perioperative Nursing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Pharmacy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Patient Care 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Anesthesiologist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Technicians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Care Manager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Physical Therapy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Occupational Therapy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Dietary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Surgical Office Manager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Project Manager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Performance Improvement and Quality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IT/Informatics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r="22973"/>
          <a:stretch/>
        </p:blipFill>
        <p:spPr>
          <a:xfrm rot="5400000">
            <a:off x="5342357" y="1576039"/>
            <a:ext cx="2514600" cy="378212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369332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>
                <a:latin typeface="+mj-lt"/>
                <a:ea typeface="+mj-ea"/>
                <a:cs typeface="+mj-cs"/>
              </a:rPr>
              <a:t>The Perioperative Surgical </a:t>
            </a:r>
            <a:br>
              <a:rPr lang="en-US" sz="4000" b="1" dirty="0">
                <a:latin typeface="+mj-lt"/>
                <a:ea typeface="+mj-ea"/>
                <a:cs typeface="+mj-cs"/>
              </a:rPr>
            </a:br>
            <a:r>
              <a:rPr lang="en-US" sz="4000" b="1" dirty="0">
                <a:latin typeface="+mj-lt"/>
                <a:ea typeface="+mj-ea"/>
                <a:cs typeface="+mj-cs"/>
              </a:rPr>
              <a:t>Home Work Group</a:t>
            </a:r>
          </a:p>
        </p:txBody>
      </p:sp>
      <p:sp>
        <p:nvSpPr>
          <p:cNvPr id="3" name="Rectangle 2"/>
          <p:cNvSpPr/>
          <p:nvPr/>
        </p:nvSpPr>
        <p:spPr>
          <a:xfrm>
            <a:off x="8474242" y="0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F5D7EB6-9CA3-4F6A-93D8-DE239F7A19EF}" type="slidenum">
              <a:rPr lang="en-US">
                <a:solidFill>
                  <a:schemeClr val="bg1"/>
                </a:solidFill>
              </a:rPr>
              <a:pPr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1"/>
          </p:nvPr>
        </p:nvSpPr>
        <p:spPr>
          <a:xfrm>
            <a:off x="430148" y="1066800"/>
            <a:ext cx="8227786" cy="492443"/>
          </a:xfrm>
        </p:spPr>
        <p:txBody>
          <a:bodyPr/>
          <a:lstStyle/>
          <a:p>
            <a:pPr algn="ctr"/>
            <a:r>
              <a:rPr lang="en-US" sz="3200" i="1" dirty="0">
                <a:solidFill>
                  <a:srgbClr val="00B0F0"/>
                </a:solidFill>
              </a:rPr>
              <a:t>Build Consensus and Standardization</a:t>
            </a:r>
          </a:p>
        </p:txBody>
      </p:sp>
      <p:sp>
        <p:nvSpPr>
          <p:cNvPr id="12" name="TextBox 11"/>
          <p:cNvSpPr txBox="1"/>
          <p:nvPr/>
        </p:nvSpPr>
        <p:spPr bwMode="gray">
          <a:xfrm>
            <a:off x="494948" y="2209800"/>
            <a:ext cx="7875328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>
              <a:spcBef>
                <a:spcPts val="429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Working </a:t>
            </a:r>
            <a:r>
              <a:rPr lang="en-US" sz="2000" dirty="0">
                <a:latin typeface="+mj-lt"/>
              </a:rPr>
              <a:t>group reviews literature and adopts care </a:t>
            </a:r>
            <a:r>
              <a:rPr lang="en-US" sz="2000" dirty="0" smtClean="0">
                <a:latin typeface="+mj-lt"/>
              </a:rPr>
              <a:t>protocols</a:t>
            </a:r>
          </a:p>
          <a:p>
            <a:pPr marL="457200" indent="-457200">
              <a:spcBef>
                <a:spcPts val="429"/>
              </a:spcBef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457200" indent="-457200">
              <a:spcBef>
                <a:spcPts val="429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Meets every two weeks</a:t>
            </a:r>
          </a:p>
          <a:p>
            <a:pPr marL="457200" indent="-457200">
              <a:spcBef>
                <a:spcPts val="429"/>
              </a:spcBef>
              <a:buFont typeface="Arial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457200" indent="-457200">
              <a:spcBef>
                <a:spcPts val="429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Team reviews value stream map (LEAN Six Sigma) to ensure pathway efficiency</a:t>
            </a:r>
          </a:p>
          <a:p>
            <a:pPr marL="457200" indent="-457200">
              <a:spcBef>
                <a:spcPts val="429"/>
              </a:spcBef>
              <a:buFont typeface="Arial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457200" indent="-457200">
              <a:spcBef>
                <a:spcPts val="429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+mj-lt"/>
              </a:rPr>
              <a:t>Team reports up to the Steering Committee</a:t>
            </a:r>
            <a:endParaRPr lang="en-US" sz="2000" dirty="0">
              <a:latin typeface="+mj-l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646016" y="4271559"/>
            <a:ext cx="2042968" cy="141646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476500" y="323850"/>
            <a:ext cx="4191000" cy="5715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>
                <a:latin typeface="+mj-lt"/>
                <a:ea typeface="+mj-ea"/>
                <a:cs typeface="+mj-cs"/>
              </a:rPr>
              <a:t>Work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>
                <a:latin typeface="+mj-lt"/>
                <a:ea typeface="+mj-ea"/>
                <a:cs typeface="+mj-cs"/>
              </a:rPr>
              <a:t>Group</a:t>
            </a:r>
          </a:p>
        </p:txBody>
      </p:sp>
      <p:sp>
        <p:nvSpPr>
          <p:cNvPr id="3" name="Rectangle 2"/>
          <p:cNvSpPr/>
          <p:nvPr/>
        </p:nvSpPr>
        <p:spPr>
          <a:xfrm>
            <a:off x="8458200" y="-76200"/>
            <a:ext cx="399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F5D7EB6-9CA3-4F6A-93D8-DE239F7A19EF}" type="slidenum">
              <a:rPr lang="en-US">
                <a:solidFill>
                  <a:schemeClr val="bg1"/>
                </a:solidFill>
              </a:rPr>
              <a:pPr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Value Stream Mapping</a:t>
            </a:r>
            <a:br>
              <a:rPr lang="en-US" b="1" dirty="0"/>
            </a:br>
            <a:r>
              <a:rPr lang="en-US" sz="3600" i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Analyze the Current State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620" y="1981200"/>
            <a:ext cx="4651179" cy="308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12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5715000" cy="672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6934200" cy="127195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Value Stream Mapping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3200" i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Develop the Future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D7EB6-9CA3-4F6A-93D8-DE239F7A19E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943600" y="2209799"/>
            <a:ext cx="3200400" cy="46719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746846"/>
            <a:ext cx="5029200" cy="134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362832"/>
            <a:ext cx="457200" cy="1451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3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9848"/>
          </a:xfrm>
        </p:spPr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67946" y="1600200"/>
            <a:ext cx="7162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Categorize the key metrics needed to analyze new opportunities within current facilities</a:t>
            </a:r>
            <a:br>
              <a:rPr lang="en-US" sz="2800" dirty="0" smtClean="0">
                <a:latin typeface="+mj-lt"/>
              </a:rPr>
            </a:br>
            <a:endParaRPr lang="en-US" sz="2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Design and discover relevant opportunities to be presented to the group</a:t>
            </a:r>
            <a:br>
              <a:rPr lang="en-US" sz="2800" dirty="0" smtClean="0">
                <a:latin typeface="+mj-lt"/>
              </a:rPr>
            </a:br>
            <a:endParaRPr lang="en-US" sz="2800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j-lt"/>
              </a:rPr>
              <a:t>Create shared decision making for all partners when services are being identified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703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 txBox="1">
            <a:spLocks/>
          </p:cNvSpPr>
          <p:nvPr/>
        </p:nvSpPr>
        <p:spPr bwMode="gray">
          <a:xfrm>
            <a:off x="492138" y="1594247"/>
            <a:ext cx="4003661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3038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34607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512763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685800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u="sng" dirty="0">
                <a:solidFill>
                  <a:schemeClr val="tx1"/>
                </a:solidFill>
                <a:latin typeface="+mj-lt"/>
              </a:rPr>
              <a:t>Existing Preoperative Process  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gray">
          <a:xfrm>
            <a:off x="4571245" y="1655802"/>
            <a:ext cx="4191754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3038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346075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2pPr>
            <a:lvl3pPr marL="512763" indent="-1666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3pPr>
            <a:lvl4pPr marL="685800" indent="-173038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u="sng" dirty="0">
                <a:solidFill>
                  <a:schemeClr val="tx1"/>
                </a:solidFill>
                <a:latin typeface="+mj-lt"/>
              </a:rPr>
              <a:t>New Joint Surgical Home Pre-op Clinic</a:t>
            </a:r>
          </a:p>
        </p:txBody>
      </p:sp>
      <p:sp>
        <p:nvSpPr>
          <p:cNvPr id="10" name="Rectangle 9"/>
          <p:cNvSpPr/>
          <p:nvPr/>
        </p:nvSpPr>
        <p:spPr bwMode="gray">
          <a:xfrm>
            <a:off x="492138" y="2226126"/>
            <a:ext cx="3886199" cy="30008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Tests performed on all patients (e.g. -Chest X-rays and EKGs ordered for all patients)</a:t>
            </a:r>
          </a:p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No standard protocol for pre-op evaluation</a:t>
            </a:r>
          </a:p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Anesthesiologist performs evaluation day 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of surgery</a:t>
            </a:r>
          </a:p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Education of patient once a month at </a:t>
            </a:r>
            <a:br>
              <a:rPr lang="en-US" sz="1600" dirty="0" smtClean="0">
                <a:latin typeface="+mj-lt"/>
              </a:rPr>
            </a:br>
            <a:r>
              <a:rPr lang="en-US" sz="1600" dirty="0" smtClean="0">
                <a:latin typeface="+mj-lt"/>
              </a:rPr>
              <a:t>Joint Camp</a:t>
            </a:r>
          </a:p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No standardized protocol for medication</a:t>
            </a:r>
          </a:p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Home evaluation limited  </a:t>
            </a:r>
            <a:endParaRPr lang="en-US" sz="1600" dirty="0">
              <a:latin typeface="+mj-lt"/>
            </a:endParaRPr>
          </a:p>
          <a:p>
            <a:pPr>
              <a:spcBef>
                <a:spcPts val="714"/>
              </a:spcBef>
            </a:pPr>
            <a:endParaRPr lang="en-US" sz="16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gray">
          <a:xfrm>
            <a:off x="4609722" y="2226126"/>
            <a:ext cx="4114800" cy="3126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Anesthesiologist orders tests in accordance with protocol</a:t>
            </a:r>
          </a:p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Pre-op evaluation and exam performed by anesthesiologist two weeks prior to surgery</a:t>
            </a:r>
          </a:p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PT/OT evaluation and education two weeks prior to surgery</a:t>
            </a:r>
          </a:p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err="1" smtClean="0">
                <a:latin typeface="+mj-lt"/>
              </a:rPr>
              <a:t>Bactroban</a:t>
            </a:r>
            <a:r>
              <a:rPr lang="en-US" sz="1600" dirty="0" smtClean="0">
                <a:latin typeface="+mj-lt"/>
              </a:rPr>
              <a:t> </a:t>
            </a:r>
            <a:r>
              <a:rPr lang="en-US" sz="1600" dirty="0">
                <a:latin typeface="+mj-lt"/>
              </a:rPr>
              <a:t>ointment </a:t>
            </a:r>
            <a:r>
              <a:rPr lang="en-US" sz="1600" dirty="0" smtClean="0">
                <a:latin typeface="+mj-lt"/>
              </a:rPr>
              <a:t>intranasal, ASA therapy, </a:t>
            </a:r>
            <a:r>
              <a:rPr lang="en-US" sz="1600" dirty="0" err="1">
                <a:latin typeface="+mj-lt"/>
              </a:rPr>
              <a:t>Tranexamic</a:t>
            </a:r>
            <a:r>
              <a:rPr lang="en-US" sz="1600" dirty="0">
                <a:latin typeface="+mj-lt"/>
              </a:rPr>
              <a:t> </a:t>
            </a:r>
            <a:r>
              <a:rPr lang="en-US" sz="1600" dirty="0" smtClean="0">
                <a:latin typeface="+mj-lt"/>
              </a:rPr>
              <a:t>acid, Celebrex, Gabapentin, Norco, Acetaminophen and antibiotic based on weight</a:t>
            </a:r>
          </a:p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Standardized home visits with questionnaire</a:t>
            </a:r>
          </a:p>
          <a:p>
            <a:pPr marL="161011" indent="-161011">
              <a:spcBef>
                <a:spcPts val="714"/>
              </a:spcBef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>
                <a:latin typeface="+mj-lt"/>
                <a:ea typeface="+mj-ea"/>
                <a:cs typeface="+mj-cs"/>
              </a:rPr>
              <a:t>Modification to the Pre-Op Process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8459815" y="-5493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F5D7EB6-9CA3-4F6A-93D8-DE239F7A19EF}" type="slidenum">
              <a:rPr lang="en-US">
                <a:solidFill>
                  <a:schemeClr val="bg1"/>
                </a:solidFill>
              </a:rPr>
              <a:pPr/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 bwMode="gray">
          <a:xfrm>
            <a:off x="3932099" y="3789375"/>
            <a:ext cx="1278293" cy="12782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42245" y="1371600"/>
            <a:ext cx="6858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Foley </a:t>
            </a:r>
            <a:r>
              <a:rPr lang="en-US" sz="2200" dirty="0">
                <a:latin typeface="+mj-lt"/>
              </a:rPr>
              <a:t>catheter usage decreased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 smtClean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>
                <a:latin typeface="+mj-lt"/>
              </a:rPr>
              <a:t>Eliminated use of </a:t>
            </a:r>
            <a:r>
              <a:rPr lang="en-US" sz="2200" dirty="0" err="1">
                <a:latin typeface="+mj-lt"/>
              </a:rPr>
              <a:t>Duramorph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spinals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err="1">
                <a:latin typeface="+mj-lt"/>
              </a:rPr>
              <a:t>Tranexamic</a:t>
            </a:r>
            <a:r>
              <a:rPr lang="en-US" sz="2200" dirty="0">
                <a:latin typeface="+mj-lt"/>
              </a:rPr>
              <a:t> acid </a:t>
            </a:r>
            <a:r>
              <a:rPr lang="en-US" sz="2200" dirty="0" smtClean="0">
                <a:latin typeface="+mj-lt"/>
              </a:rPr>
              <a:t>at incision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err="1">
                <a:latin typeface="+mj-lt"/>
              </a:rPr>
              <a:t>Decadron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smtClean="0">
                <a:latin typeface="+mj-lt"/>
              </a:rPr>
              <a:t>pre-op in non diabetic patients</a:t>
            </a:r>
            <a:endParaRPr lang="en-US" sz="22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 smtClean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Use of long-acting local anesthesia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Improved multimodal pain management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>
                <a:latin typeface="+mj-lt"/>
              </a:rPr>
              <a:t>Prevention of blood loss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>
                <a:latin typeface="+mj-lt"/>
              </a:rPr>
              <a:t>Standardization of guidelines and </a:t>
            </a:r>
            <a:r>
              <a:rPr lang="en-US" sz="2200" dirty="0" smtClean="0">
                <a:latin typeface="+mj-lt"/>
              </a:rPr>
              <a:t>protocols</a:t>
            </a:r>
            <a:endParaRPr lang="en-US" sz="2200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>
                <a:latin typeface="+mj-lt"/>
                <a:ea typeface="+mj-ea"/>
                <a:cs typeface="+mj-cs"/>
              </a:rPr>
              <a:t>Perioperative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8466227" y="-549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F5D7EB6-9CA3-4F6A-93D8-DE239F7A19EF}" type="slidenum">
              <a:rPr lang="en-US">
                <a:solidFill>
                  <a:schemeClr val="bg1"/>
                </a:solidFill>
              </a:rPr>
              <a:pPr/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 bwMode="gray">
          <a:xfrm>
            <a:off x="3932099" y="3789375"/>
            <a:ext cx="1278293" cy="127829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066800"/>
            <a:ext cx="81622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Discharge of most patients on POD 2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 smtClean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Dietary screening – low </a:t>
            </a:r>
            <a:r>
              <a:rPr lang="en-US" sz="2400" dirty="0">
                <a:latin typeface="+mj-lt"/>
              </a:rPr>
              <a:t>fat and high protein </a:t>
            </a:r>
            <a:r>
              <a:rPr lang="en-US" sz="2400" dirty="0" smtClean="0">
                <a:latin typeface="+mj-lt"/>
              </a:rPr>
              <a:t>diet</a:t>
            </a:r>
          </a:p>
          <a:p>
            <a:pPr lvl="1"/>
            <a:endParaRPr lang="en-US" sz="1400" dirty="0" smtClean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Emphasis on </a:t>
            </a:r>
            <a:r>
              <a:rPr lang="en-US" sz="2400" dirty="0" err="1" smtClean="0">
                <a:latin typeface="+mj-lt"/>
              </a:rPr>
              <a:t>p.o</a:t>
            </a:r>
            <a:r>
              <a:rPr lang="en-US" sz="2400" dirty="0" smtClean="0">
                <a:latin typeface="+mj-lt"/>
              </a:rPr>
              <a:t>. analgesia–use of </a:t>
            </a:r>
            <a:r>
              <a:rPr lang="en-US" sz="2400" dirty="0" err="1" smtClean="0">
                <a:latin typeface="+mj-lt"/>
              </a:rPr>
              <a:t>parenteral</a:t>
            </a:r>
            <a:r>
              <a:rPr lang="en-US" sz="2400" dirty="0" smtClean="0">
                <a:latin typeface="+mj-lt"/>
              </a:rPr>
              <a:t> narcotics limited to use for break-through pain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 smtClean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 smtClean="0">
                <a:latin typeface="+mj-lt"/>
              </a:rPr>
              <a:t>Tranexamic</a:t>
            </a:r>
            <a:r>
              <a:rPr lang="en-US" sz="2400" dirty="0" smtClean="0">
                <a:latin typeface="+mj-lt"/>
              </a:rPr>
              <a:t> acid post-op</a:t>
            </a:r>
          </a:p>
          <a:p>
            <a:pPr lvl="1"/>
            <a:endParaRPr lang="en-US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err="1">
                <a:latin typeface="+mj-lt"/>
              </a:rPr>
              <a:t>Decadron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post-op </a:t>
            </a:r>
            <a:r>
              <a:rPr lang="en-US" sz="2400" dirty="0">
                <a:latin typeface="+mj-lt"/>
              </a:rPr>
              <a:t>in </a:t>
            </a:r>
            <a:r>
              <a:rPr lang="en-US" sz="2400" dirty="0" smtClean="0">
                <a:latin typeface="+mj-lt"/>
              </a:rPr>
              <a:t>non diabetic patients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Improved multimodal pain management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Prevention of blood loss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Standardization of guidelines and </a:t>
            </a:r>
            <a:r>
              <a:rPr lang="en-US" sz="2400" dirty="0" smtClean="0">
                <a:latin typeface="+mj-lt"/>
              </a:rPr>
              <a:t>protocols</a:t>
            </a:r>
            <a:endParaRPr lang="en-US" sz="2400" dirty="0"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6445" y="272537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>
                <a:latin typeface="+mj-lt"/>
                <a:ea typeface="+mj-ea"/>
                <a:cs typeface="+mj-cs"/>
              </a:rPr>
              <a:t>Postoperative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8399656" y="-76200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F5D7EB6-9CA3-4F6A-93D8-DE239F7A19EF}" type="slidenum">
              <a:rPr lang="en-US">
                <a:solidFill>
                  <a:schemeClr val="bg1"/>
                </a:solidFill>
              </a:rPr>
              <a:pPr/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64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057399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July 2015:		</a:t>
            </a:r>
            <a:r>
              <a:rPr lang="en-US" dirty="0" smtClean="0">
                <a:latin typeface="+mj-lt"/>
              </a:rPr>
              <a:t>1</a:t>
            </a:r>
            <a:r>
              <a:rPr lang="en-US" baseline="30000" dirty="0" smtClean="0">
                <a:latin typeface="+mj-lt"/>
              </a:rPr>
              <a:t>st</a:t>
            </a:r>
            <a:r>
              <a:rPr lang="en-US" dirty="0" smtClean="0">
                <a:latin typeface="+mj-lt"/>
              </a:rPr>
              <a:t> Meetings of Steering Committee and </a:t>
            </a:r>
          </a:p>
          <a:p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		Work Group 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October 2015: 		</a:t>
            </a:r>
            <a:r>
              <a:rPr lang="en-US" dirty="0" smtClean="0">
                <a:latin typeface="+mj-lt"/>
              </a:rPr>
              <a:t>Preparation of Pre-op Clinic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November 2015:		</a:t>
            </a:r>
            <a:r>
              <a:rPr lang="en-US" dirty="0" smtClean="0">
                <a:latin typeface="+mj-lt"/>
              </a:rPr>
              <a:t>Soft Launch of PSH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December 2015:  		</a:t>
            </a:r>
            <a:r>
              <a:rPr lang="en-US" dirty="0" smtClean="0">
                <a:latin typeface="+mj-lt"/>
              </a:rPr>
              <a:t>All Patients for Total Hips and Knees go  through PSH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January 2016: 		</a:t>
            </a:r>
            <a:r>
              <a:rPr lang="en-US" dirty="0" smtClean="0">
                <a:latin typeface="+mj-lt"/>
              </a:rPr>
              <a:t>Completion of PSH and Data Collection</a:t>
            </a:r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09550"/>
            <a:ext cx="2466975" cy="184785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000" b="1" dirty="0">
                <a:latin typeface="+mj-lt"/>
                <a:ea typeface="+mj-ea"/>
                <a:cs typeface="+mj-cs"/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118533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552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Patient Satisfaction Ratings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Press</a:t>
            </a:r>
            <a:r>
              <a:rPr lang="en-US" sz="3100" dirty="0" smtClean="0">
                <a:solidFill>
                  <a:schemeClr val="accent3"/>
                </a:solidFill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Ganey</a:t>
            </a:r>
            <a:endParaRPr lang="en-US" sz="3600" i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210270"/>
              </p:ext>
            </p:extLst>
          </p:nvPr>
        </p:nvGraphicFramePr>
        <p:xfrm>
          <a:off x="1447800" y="1676400"/>
          <a:ext cx="6248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261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489172"/>
              </p:ext>
            </p:extLst>
          </p:nvPr>
        </p:nvGraphicFramePr>
        <p:xfrm>
          <a:off x="1752600" y="1905000"/>
          <a:ext cx="5638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606552"/>
            <a:ext cx="822960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Patient Satisfaction Ratings </a:t>
            </a:r>
            <a:r>
              <a:rPr lang="en-US" smtClean="0"/>
              <a:t/>
            </a:r>
            <a:br>
              <a:rPr lang="en-US" smtClean="0"/>
            </a:br>
            <a:r>
              <a:rPr lang="en-US" sz="3600" i="1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Press</a:t>
            </a:r>
            <a:r>
              <a:rPr lang="en-US" sz="3100" smtClean="0">
                <a:solidFill>
                  <a:schemeClr val="accent3"/>
                </a:solidFill>
              </a:rPr>
              <a:t> </a:t>
            </a:r>
            <a:r>
              <a:rPr lang="en-US" sz="3600" i="1" smtClean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Ganey</a:t>
            </a:r>
            <a:endParaRPr lang="en-US" sz="3600" i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76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180792"/>
              </p:ext>
            </p:extLst>
          </p:nvPr>
        </p:nvGraphicFramePr>
        <p:xfrm>
          <a:off x="1638300" y="1961170"/>
          <a:ext cx="5867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6552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Patient Satisfaction Ratings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Press</a:t>
            </a:r>
            <a:r>
              <a:rPr lang="en-US" sz="3100" dirty="0" smtClean="0">
                <a:solidFill>
                  <a:schemeClr val="accent3"/>
                </a:solidFill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Ganey</a:t>
            </a:r>
            <a:endParaRPr lang="en-US" sz="3600" i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59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741584"/>
              </p:ext>
            </p:extLst>
          </p:nvPr>
        </p:nvGraphicFramePr>
        <p:xfrm>
          <a:off x="1714500" y="1981200"/>
          <a:ext cx="5715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6552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Patient Satisfaction Ratings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Press</a:t>
            </a:r>
            <a:r>
              <a:rPr lang="en-US" sz="3100" dirty="0" smtClean="0">
                <a:solidFill>
                  <a:schemeClr val="accent3"/>
                </a:solidFill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Ganey</a:t>
            </a:r>
            <a:endParaRPr lang="en-US" sz="3600" i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70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500026"/>
              </p:ext>
            </p:extLst>
          </p:nvPr>
        </p:nvGraphicFramePr>
        <p:xfrm>
          <a:off x="1638300" y="1981200"/>
          <a:ext cx="5867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6552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Patient Satisfaction Ratings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Press</a:t>
            </a:r>
            <a:r>
              <a:rPr lang="en-US" sz="3100" dirty="0" smtClean="0">
                <a:solidFill>
                  <a:schemeClr val="accent3"/>
                </a:solidFill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Ganey</a:t>
            </a:r>
            <a:endParaRPr lang="en-US" sz="3600" i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44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522767"/>
              </p:ext>
            </p:extLst>
          </p:nvPr>
        </p:nvGraphicFramePr>
        <p:xfrm>
          <a:off x="1562100" y="2133600"/>
          <a:ext cx="6019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6552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Patient Satisfaction Ratings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>
                <a:solidFill>
                  <a:srgbClr val="00B0F0"/>
                </a:solidFill>
                <a:latin typeface="+mn-lt"/>
                <a:ea typeface="+mn-ea"/>
                <a:cs typeface="+mn-cs"/>
              </a:rPr>
              <a:t>Press</a:t>
            </a:r>
            <a:r>
              <a:rPr lang="en-US" sz="3100" dirty="0" smtClean="0">
                <a:solidFill>
                  <a:schemeClr val="accent3"/>
                </a:solidFill>
              </a:rPr>
              <a:t> </a:t>
            </a:r>
            <a:r>
              <a:rPr lang="en-US" sz="3600" i="1" dirty="0" err="1">
                <a:solidFill>
                  <a:srgbClr val="00B0F0"/>
                </a:solidFill>
                <a:latin typeface="+mn-lt"/>
                <a:ea typeface="+mn-ea"/>
                <a:cs typeface="+mn-cs"/>
              </a:rPr>
              <a:t>Ganey</a:t>
            </a:r>
            <a:endParaRPr lang="en-US" sz="3600" i="1" dirty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003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513029"/>
            <a:ext cx="7543800" cy="1069848"/>
          </a:xfrm>
        </p:spPr>
        <p:txBody>
          <a:bodyPr>
            <a:noAutofit/>
          </a:bodyPr>
          <a:lstStyle/>
          <a:p>
            <a:r>
              <a:rPr lang="en-US" b="1" dirty="0"/>
              <a:t>Alternative Payment Methods (APM)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0"/>
            <a:ext cx="762000" cy="365760"/>
          </a:xfrm>
        </p:spPr>
        <p:txBody>
          <a:bodyPr>
            <a:normAutofit/>
          </a:bodyPr>
          <a:lstStyle/>
          <a:p>
            <a:fld id="{CF5D7EB6-9CA3-4F6A-93D8-DE239F7A19E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51460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H</a:t>
            </a:r>
            <a:r>
              <a:rPr lang="en-US" sz="2800" dirty="0" smtClean="0">
                <a:latin typeface="+mj-lt"/>
              </a:rPr>
              <a:t>ospitals will be financially responsible for all aspects of care from </a:t>
            </a:r>
            <a:r>
              <a:rPr lang="en-US" sz="2800" dirty="0">
                <a:latin typeface="+mj-lt"/>
              </a:rPr>
              <a:t>admission until 90 days after </a:t>
            </a:r>
            <a:r>
              <a:rPr lang="en-US" sz="2800" dirty="0" smtClean="0">
                <a:latin typeface="+mj-lt"/>
              </a:rPr>
              <a:t>discharge.</a:t>
            </a:r>
            <a:endParaRPr lang="en-US" sz="2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86262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B0F0"/>
                </a:solidFill>
              </a:rPr>
              <a:t>Total Knee and Hip Replacements</a:t>
            </a:r>
            <a:endParaRPr lang="en-US" sz="3200" i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105400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+mj-lt"/>
              </a:rPr>
              <a:t>Episode-based Payment </a:t>
            </a:r>
            <a:r>
              <a:rPr lang="en-US" sz="1600" i="1" dirty="0" smtClean="0">
                <a:latin typeface="+mj-lt"/>
              </a:rPr>
              <a:t>Initiatives, Section </a:t>
            </a:r>
            <a:r>
              <a:rPr lang="en-US" sz="1600" i="1" dirty="0">
                <a:latin typeface="+mj-lt"/>
              </a:rPr>
              <a:t>3021 of the </a:t>
            </a:r>
            <a:endParaRPr lang="en-US" sz="1600" i="1" dirty="0" smtClean="0">
              <a:latin typeface="+mj-lt"/>
            </a:endParaRPr>
          </a:p>
          <a:p>
            <a:r>
              <a:rPr lang="en-US" sz="1600" i="1" dirty="0" smtClean="0">
                <a:latin typeface="+mj-lt"/>
              </a:rPr>
              <a:t>Affordable </a:t>
            </a:r>
            <a:r>
              <a:rPr lang="en-US" sz="1600" i="1" dirty="0">
                <a:latin typeface="+mj-lt"/>
              </a:rPr>
              <a:t>Care Act</a:t>
            </a:r>
          </a:p>
        </p:txBody>
      </p:sp>
    </p:spTree>
    <p:extLst>
      <p:ext uri="{BB962C8B-B14F-4D97-AF65-F5344CB8AC3E}">
        <p14:creationId xmlns:p14="http://schemas.microsoft.com/office/powerpoint/2010/main" val="420070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Length of Stay</a:t>
            </a:r>
            <a:br>
              <a:rPr lang="en-US" b="1" dirty="0" smtClean="0"/>
            </a:br>
            <a:r>
              <a:rPr lang="en-US" b="1" dirty="0" smtClean="0"/>
              <a:t>Total Knees</a:t>
            </a:r>
            <a:r>
              <a:rPr lang="en-US" b="1" dirty="0"/>
              <a:t/>
            </a:r>
            <a:br>
              <a:rPr lang="en-US" b="1" dirty="0"/>
            </a:br>
            <a:endParaRPr lang="en-US" sz="3100" b="1" dirty="0">
              <a:solidFill>
                <a:schemeClr val="accent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894325" cy="35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84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Length of Stay</a:t>
            </a:r>
            <a:br>
              <a:rPr lang="en-US" b="1" dirty="0" smtClean="0"/>
            </a:br>
            <a:r>
              <a:rPr lang="en-US" b="1" dirty="0" smtClean="0"/>
              <a:t>Total Hips</a:t>
            </a:r>
            <a:r>
              <a:rPr lang="en-US" b="1" dirty="0"/>
              <a:t/>
            </a:r>
            <a:br>
              <a:rPr lang="en-US" b="1" dirty="0"/>
            </a:br>
            <a:endParaRPr lang="en-US" sz="3100" b="1" dirty="0">
              <a:solidFill>
                <a:schemeClr val="accent3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449" y="2209800"/>
            <a:ext cx="5582616" cy="335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97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Readmission Rate</a:t>
            </a:r>
            <a:br>
              <a:rPr lang="en-US" b="1" dirty="0" smtClean="0"/>
            </a:br>
            <a:r>
              <a:rPr lang="en-US" b="1" dirty="0" smtClean="0"/>
              <a:t>Total Hips</a:t>
            </a:r>
            <a:r>
              <a:rPr lang="en-US" b="1" dirty="0"/>
              <a:t/>
            </a:r>
            <a:br>
              <a:rPr lang="en-US" b="1" dirty="0"/>
            </a:br>
            <a:endParaRPr lang="en-US" sz="3100" b="1" dirty="0">
              <a:solidFill>
                <a:schemeClr val="accent3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5818127" cy="348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30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Same Day Cancellations</a:t>
            </a:r>
            <a:br>
              <a:rPr lang="en-US" b="1" dirty="0" smtClean="0"/>
            </a:br>
            <a:r>
              <a:rPr lang="en-US" b="1" dirty="0" smtClean="0"/>
              <a:t>Total Hips and Knees</a:t>
            </a:r>
            <a:r>
              <a:rPr lang="en-US" dirty="0"/>
              <a:t/>
            </a:r>
            <a:br>
              <a:rPr lang="en-US" dirty="0"/>
            </a:br>
            <a:endParaRPr lang="en-US" sz="3100" dirty="0">
              <a:solidFill>
                <a:schemeClr val="accent3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441" y="2286000"/>
            <a:ext cx="5562600" cy="3343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4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Delays in the O.R.</a:t>
            </a:r>
            <a:br>
              <a:rPr lang="en-US" b="1" dirty="0" smtClean="0"/>
            </a:br>
            <a:r>
              <a:rPr lang="en-US" b="1" dirty="0" smtClean="0"/>
              <a:t>Total Hips and Knees</a:t>
            </a:r>
            <a:r>
              <a:rPr lang="en-US" b="1" dirty="0"/>
              <a:t/>
            </a:r>
            <a:br>
              <a:rPr lang="en-US" b="1" dirty="0"/>
            </a:br>
            <a:endParaRPr lang="en-US" sz="3100" b="1" dirty="0">
              <a:solidFill>
                <a:schemeClr val="accent3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63258"/>
            <a:ext cx="6114611" cy="367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72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Post Op Complications</a:t>
            </a:r>
            <a:br>
              <a:rPr lang="en-US" b="1" dirty="0" smtClean="0"/>
            </a:br>
            <a:r>
              <a:rPr lang="en-US" b="1" dirty="0" smtClean="0"/>
              <a:t>Total Hips and Knees</a:t>
            </a:r>
            <a:r>
              <a:rPr lang="en-US" b="1" dirty="0"/>
              <a:t/>
            </a:r>
            <a:br>
              <a:rPr lang="en-US" b="1" dirty="0"/>
            </a:br>
            <a:endParaRPr lang="en-US" sz="3100" b="1" dirty="0">
              <a:solidFill>
                <a:schemeClr val="accent3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604" y="2057400"/>
            <a:ext cx="5513149" cy="330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34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620000" cy="106984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Celebrate the Successes</a:t>
            </a:r>
            <a:br>
              <a:rPr lang="en-US" b="1" dirty="0" smtClean="0"/>
            </a:br>
            <a:r>
              <a:rPr lang="en-US" b="1" dirty="0" smtClean="0"/>
              <a:t>and Repeat!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1"/>
          <a:stretch/>
        </p:blipFill>
        <p:spPr>
          <a:xfrm>
            <a:off x="2362200" y="1676400"/>
            <a:ext cx="4648200" cy="411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1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4152"/>
            <a:ext cx="7620000" cy="1069848"/>
          </a:xfrm>
        </p:spPr>
        <p:txBody>
          <a:bodyPr>
            <a:noAutofit/>
          </a:bodyPr>
          <a:lstStyle/>
          <a:p>
            <a:r>
              <a:rPr lang="en-US" b="1" dirty="0"/>
              <a:t>Alternative Payment Methods (APM)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9368" y="1752600"/>
            <a:ext cx="7467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Be prepared to enter into </a:t>
            </a:r>
            <a:r>
              <a:rPr lang="en-US" sz="2000" dirty="0" smtClean="0">
                <a:latin typeface="+mj-lt"/>
              </a:rPr>
              <a:t>three </a:t>
            </a:r>
            <a:r>
              <a:rPr lang="en-US" sz="2000" dirty="0">
                <a:latin typeface="+mj-lt"/>
              </a:rPr>
              <a:t>kinds of at risk contracts: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+mj-lt"/>
              </a:rPr>
              <a:t>Pay for Performance </a:t>
            </a:r>
            <a:r>
              <a:rPr lang="en-US" sz="2000" dirty="0">
                <a:latin typeface="+mj-lt"/>
              </a:rPr>
              <a:t>– Providers receive incentives for meeting quality targets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+mj-lt"/>
              </a:rPr>
              <a:t>Shared Savings Contracts </a:t>
            </a:r>
            <a:r>
              <a:rPr lang="en-US" sz="2000" dirty="0">
                <a:latin typeface="+mj-lt"/>
              </a:rPr>
              <a:t>– Payers </a:t>
            </a:r>
            <a:r>
              <a:rPr lang="en-US" sz="2000" dirty="0" smtClean="0">
                <a:latin typeface="+mj-lt"/>
              </a:rPr>
              <a:t>share </a:t>
            </a:r>
            <a:r>
              <a:rPr lang="en-US" sz="2000" dirty="0">
                <a:latin typeface="+mj-lt"/>
              </a:rPr>
              <a:t>with providers the cost savings achieved through value-based approaches to care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+mj-lt"/>
              </a:rPr>
              <a:t>Bundled Payments </a:t>
            </a:r>
            <a:r>
              <a:rPr lang="en-US" sz="2000" dirty="0">
                <a:latin typeface="+mj-lt"/>
              </a:rPr>
              <a:t>– </a:t>
            </a:r>
            <a:r>
              <a:rPr lang="en-US" sz="2000" dirty="0" smtClean="0">
                <a:latin typeface="+mj-lt"/>
              </a:rPr>
              <a:t>Healthcare </a:t>
            </a:r>
            <a:r>
              <a:rPr lang="en-US" sz="2000" dirty="0">
                <a:latin typeface="+mj-lt"/>
              </a:rPr>
              <a:t>facilities and providers agree to a single payment for all care and service associate with a specific condition or treatment</a:t>
            </a:r>
          </a:p>
          <a:p>
            <a:r>
              <a:rPr lang="en-US" sz="1600" dirty="0">
                <a:latin typeface="+mj-lt"/>
              </a:rPr>
              <a:t/>
            </a:r>
            <a:br>
              <a:rPr lang="en-US" sz="1600" dirty="0">
                <a:latin typeface="+mj-lt"/>
              </a:rPr>
            </a:br>
            <a:r>
              <a:rPr lang="en-US" sz="1600" dirty="0" smtClean="0">
                <a:latin typeface="+mj-lt"/>
              </a:rPr>
              <a:t>Wagner </a:t>
            </a:r>
            <a:r>
              <a:rPr lang="en-US" sz="1600" dirty="0">
                <a:latin typeface="+mj-lt"/>
              </a:rPr>
              <a:t>K. Healthcare Executive May/June 2015: </a:t>
            </a:r>
            <a:r>
              <a:rPr lang="en-US" sz="1600" dirty="0" err="1">
                <a:latin typeface="+mj-lt"/>
              </a:rPr>
              <a:t>pp</a:t>
            </a:r>
            <a:r>
              <a:rPr lang="en-US" sz="1600" dirty="0">
                <a:latin typeface="+mj-lt"/>
              </a:rPr>
              <a:t> 11-18</a:t>
            </a:r>
          </a:p>
        </p:txBody>
      </p:sp>
    </p:spTree>
    <p:extLst>
      <p:ext uri="{BB962C8B-B14F-4D97-AF65-F5344CB8AC3E}">
        <p14:creationId xmlns:p14="http://schemas.microsoft.com/office/powerpoint/2010/main" val="271569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153400" cy="1069848"/>
          </a:xfrm>
        </p:spPr>
        <p:txBody>
          <a:bodyPr>
            <a:noAutofit/>
          </a:bodyPr>
          <a:lstStyle/>
          <a:p>
            <a:r>
              <a:rPr lang="en-US" b="1" dirty="0"/>
              <a:t>The Institution’s Goals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6002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+mj-lt"/>
              </a:rPr>
              <a:t>TRIPLE AIM</a:t>
            </a:r>
          </a:p>
          <a:p>
            <a:endParaRPr lang="en-US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Improving the patient experience of </a:t>
            </a:r>
            <a:r>
              <a:rPr lang="en-US" sz="2800" dirty="0" smtClean="0">
                <a:latin typeface="+mj-lt"/>
              </a:rPr>
              <a:t>care (including </a:t>
            </a:r>
            <a:r>
              <a:rPr lang="en-US" sz="2800" dirty="0">
                <a:latin typeface="+mj-lt"/>
              </a:rPr>
              <a:t>quality and </a:t>
            </a:r>
            <a:r>
              <a:rPr lang="en-US" sz="2800" dirty="0" smtClean="0">
                <a:latin typeface="+mj-lt"/>
              </a:rPr>
              <a:t>satisfaction</a:t>
            </a:r>
            <a:r>
              <a:rPr lang="en-US" sz="2800" dirty="0">
                <a:latin typeface="+mj-lt"/>
              </a:rPr>
              <a:t>)</a:t>
            </a:r>
            <a:endParaRPr lang="en-US" sz="2800" dirty="0" smtClean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Improving the health of populations; </a:t>
            </a:r>
            <a:r>
              <a:rPr lang="en-US" sz="2800" dirty="0" smtClean="0">
                <a:latin typeface="+mj-lt"/>
              </a:rPr>
              <a:t>and</a:t>
            </a:r>
          </a:p>
          <a:p>
            <a:endParaRPr lang="en-US" sz="28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latin typeface="+mj-lt"/>
              </a:rPr>
              <a:t>Reducing the per capita cost of health care.</a:t>
            </a: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845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0917897"/>
              </p:ext>
            </p:extLst>
          </p:nvPr>
        </p:nvGraphicFramePr>
        <p:xfrm>
          <a:off x="914400" y="1219200"/>
          <a:ext cx="7315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28600" y="304800"/>
            <a:ext cx="86868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b="1" dirty="0">
                <a:latin typeface="+mj-lt"/>
                <a:ea typeface="+mj-ea"/>
                <a:cs typeface="+mj-cs"/>
              </a:rPr>
              <a:t>Silos of Care in Surgical Care Process</a:t>
            </a:r>
          </a:p>
        </p:txBody>
      </p:sp>
    </p:spTree>
    <p:extLst>
      <p:ext uri="{BB962C8B-B14F-4D97-AF65-F5344CB8AC3E}">
        <p14:creationId xmlns:p14="http://schemas.microsoft.com/office/powerpoint/2010/main" val="184796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The Perioperative Surgical Home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4166" y="1495308"/>
            <a:ext cx="8229600" cy="537504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“A </a:t>
            </a:r>
            <a:r>
              <a:rPr lang="en-US" sz="3200" u="sng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patient-centered</a:t>
            </a:r>
            <a:r>
              <a:rPr lang="en-US" sz="3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and </a:t>
            </a:r>
            <a:r>
              <a:rPr lang="en-US" sz="3200" u="sng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physician-led </a:t>
            </a:r>
            <a:r>
              <a:rPr lang="en-US" sz="3200" u="sng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multidisciplinary</a:t>
            </a:r>
            <a:r>
              <a:rPr lang="en-US" sz="32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team-based </a:t>
            </a:r>
            <a:r>
              <a:rPr lang="en-US" sz="3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system of coordinated care that guides the patient throughout the </a:t>
            </a:r>
            <a:r>
              <a:rPr lang="en-US" sz="3200" b="1" u="sng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entire surgical </a:t>
            </a:r>
            <a:r>
              <a:rPr lang="en-US" sz="3200" b="1" u="sng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experience.</a:t>
            </a:r>
            <a:r>
              <a:rPr lang="en-US" sz="32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”</a:t>
            </a:r>
          </a:p>
          <a:p>
            <a:pPr marL="109728" indent="0">
              <a:buNone/>
            </a:pPr>
            <a:endParaRPr lang="en-US" sz="3200" dirty="0" smtClean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3200" dirty="0" smtClean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en-US" sz="2000" i="1" dirty="0" smtClean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sz="1600" i="1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Marc Warner, MD, Mayo Clinic College of Medicine, Rochester, MN</a:t>
            </a:r>
            <a:endParaRPr lang="en-US" sz="1600" i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Chevron 8"/>
          <p:cNvSpPr/>
          <p:nvPr/>
        </p:nvSpPr>
        <p:spPr bwMode="gray">
          <a:xfrm>
            <a:off x="2411562" y="4022190"/>
            <a:ext cx="2103120" cy="465405"/>
          </a:xfrm>
          <a:prstGeom prst="chevr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numCol="1" rtlCol="0" anchor="ctr" anchorCtr="0" compatLnSpc="1">
            <a:prstTxWarp prst="textNoShape">
              <a:avLst/>
            </a:prstTxWarp>
          </a:bodyPr>
          <a:lstStyle/>
          <a:p>
            <a:pPr algn="ctr" defTabSz="2090860"/>
            <a:r>
              <a:rPr lang="en-US" sz="1300" b="1" dirty="0"/>
              <a:t>Intraoperative</a:t>
            </a:r>
          </a:p>
        </p:txBody>
      </p:sp>
      <p:sp>
        <p:nvSpPr>
          <p:cNvPr id="10" name="Chevron 9"/>
          <p:cNvSpPr/>
          <p:nvPr/>
        </p:nvSpPr>
        <p:spPr bwMode="gray">
          <a:xfrm>
            <a:off x="4435730" y="4022190"/>
            <a:ext cx="2103120" cy="465405"/>
          </a:xfrm>
          <a:prstGeom prst="chevron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numCol="1" rtlCol="0" anchor="ctr" anchorCtr="0" compatLnSpc="1">
            <a:prstTxWarp prst="textNoShape">
              <a:avLst/>
            </a:prstTxWarp>
          </a:bodyPr>
          <a:lstStyle/>
          <a:p>
            <a:pPr algn="ctr" defTabSz="2090860"/>
            <a:r>
              <a:rPr lang="en-US" sz="1300" b="1" dirty="0">
                <a:solidFill>
                  <a:schemeClr val="bg1"/>
                </a:solidFill>
              </a:rPr>
              <a:t>Postoperative</a:t>
            </a:r>
          </a:p>
        </p:txBody>
      </p:sp>
      <p:sp>
        <p:nvSpPr>
          <p:cNvPr id="11" name="Chevron 10"/>
          <p:cNvSpPr/>
          <p:nvPr/>
        </p:nvSpPr>
        <p:spPr bwMode="gray">
          <a:xfrm>
            <a:off x="6459899" y="4022190"/>
            <a:ext cx="2103120" cy="465405"/>
          </a:xfrm>
          <a:prstGeom prst="chevr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numCol="1" rtlCol="0" anchor="ctr" anchorCtr="0" compatLnSpc="1">
            <a:prstTxWarp prst="textNoShape">
              <a:avLst/>
            </a:prstTxWarp>
          </a:bodyPr>
          <a:lstStyle/>
          <a:p>
            <a:pPr algn="ctr" defTabSz="2090860"/>
            <a:r>
              <a:rPr lang="en-US" sz="1300" b="1" dirty="0"/>
              <a:t>Post Discharge</a:t>
            </a:r>
          </a:p>
        </p:txBody>
      </p:sp>
      <p:sp>
        <p:nvSpPr>
          <p:cNvPr id="12" name="Chevron 11"/>
          <p:cNvSpPr/>
          <p:nvPr/>
        </p:nvSpPr>
        <p:spPr bwMode="gray">
          <a:xfrm>
            <a:off x="387393" y="4022190"/>
            <a:ext cx="2103120" cy="465405"/>
          </a:xfrm>
          <a:prstGeom prst="chevron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0622" tIns="65311" rIns="130622" bIns="65311" numCol="1" rtlCol="0" anchor="ctr" anchorCtr="0" compatLnSpc="1">
            <a:prstTxWarp prst="textNoShape">
              <a:avLst/>
            </a:prstTxWarp>
          </a:bodyPr>
          <a:lstStyle/>
          <a:p>
            <a:pPr algn="ctr" defTabSz="2090860"/>
            <a:r>
              <a:rPr lang="en-US" sz="1300" b="1" dirty="0">
                <a:solidFill>
                  <a:schemeClr val="bg1"/>
                </a:solidFill>
              </a:rPr>
              <a:t>Preoperative</a:t>
            </a:r>
          </a:p>
        </p:txBody>
      </p:sp>
    </p:spTree>
    <p:extLst>
      <p:ext uri="{BB962C8B-B14F-4D97-AF65-F5344CB8AC3E}">
        <p14:creationId xmlns:p14="http://schemas.microsoft.com/office/powerpoint/2010/main" val="129825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33400"/>
            <a:ext cx="48768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Memorial</a:t>
            </a:r>
            <a:r>
              <a:rPr lang="en-US" sz="4000" dirty="0" smtClean="0"/>
              <a:t> </a:t>
            </a:r>
            <a:r>
              <a:rPr lang="en-US" b="1" dirty="0"/>
              <a:t>Healthcare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4637" y="1772724"/>
            <a:ext cx="6553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150-bed </a:t>
            </a:r>
            <a:r>
              <a:rPr lang="en-US" sz="2400" dirty="0" smtClean="0">
                <a:latin typeface="+mj-lt"/>
              </a:rPr>
              <a:t>community </a:t>
            </a:r>
            <a:r>
              <a:rPr lang="en-US" sz="2400" dirty="0">
                <a:latin typeface="+mj-lt"/>
              </a:rPr>
              <a:t>hospital </a:t>
            </a:r>
            <a:endParaRPr lang="en-US" sz="24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Serves </a:t>
            </a:r>
            <a:r>
              <a:rPr lang="en-US" sz="2400" dirty="0">
                <a:latin typeface="+mj-lt"/>
              </a:rPr>
              <a:t>the greater Shiawassee </a:t>
            </a:r>
            <a:r>
              <a:rPr lang="en-US" sz="2400" dirty="0" smtClean="0">
                <a:latin typeface="+mj-lt"/>
              </a:rPr>
              <a:t/>
            </a:r>
            <a:br>
              <a:rPr lang="en-US" sz="2400" dirty="0" smtClean="0">
                <a:latin typeface="+mj-lt"/>
              </a:rPr>
            </a:br>
            <a:r>
              <a:rPr lang="en-US" sz="2400" dirty="0" smtClean="0">
                <a:latin typeface="+mj-lt"/>
              </a:rPr>
              <a:t>County </a:t>
            </a:r>
            <a:r>
              <a:rPr lang="en-US" sz="2400" dirty="0">
                <a:latin typeface="+mj-lt"/>
              </a:rPr>
              <a:t>area in </a:t>
            </a:r>
            <a:r>
              <a:rPr lang="en-US" sz="2400" dirty="0" smtClean="0">
                <a:latin typeface="+mj-lt"/>
              </a:rPr>
              <a:t>Michigan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Operates </a:t>
            </a:r>
            <a:r>
              <a:rPr lang="en-US" sz="2400" dirty="0">
                <a:latin typeface="+mj-lt"/>
              </a:rPr>
              <a:t>over 25 satellite offices locations </a:t>
            </a:r>
            <a:endParaRPr lang="en-US" sz="2400" dirty="0" smtClean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Annually services 28,000 </a:t>
            </a:r>
            <a:r>
              <a:rPr lang="en-US" sz="2400" dirty="0">
                <a:latin typeface="+mj-lt"/>
              </a:rPr>
              <a:t>emergency patients, </a:t>
            </a:r>
            <a:r>
              <a:rPr lang="en-US" sz="2400" dirty="0" smtClean="0">
                <a:latin typeface="+mj-lt"/>
              </a:rPr>
              <a:t>200,000 </a:t>
            </a:r>
            <a:r>
              <a:rPr lang="en-US" sz="2400" dirty="0">
                <a:latin typeface="+mj-lt"/>
              </a:rPr>
              <a:t>outpatients and </a:t>
            </a:r>
            <a:r>
              <a:rPr lang="en-US" sz="2400" dirty="0" smtClean="0">
                <a:latin typeface="+mj-lt"/>
              </a:rPr>
              <a:t>3,800 inpatients</a:t>
            </a:r>
            <a:endParaRPr lang="en-US" sz="24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772724"/>
            <a:ext cx="3478983" cy="180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5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0" y="304800"/>
            <a:ext cx="6210300" cy="106984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Begin with the End in Mind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524000"/>
            <a:ext cx="7391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Length of Stay (LOS)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Patient Satisfaction (Press </a:t>
            </a:r>
            <a:r>
              <a:rPr lang="en-US" sz="2800" dirty="0" err="1" smtClean="0">
                <a:latin typeface="+mj-lt"/>
              </a:rPr>
              <a:t>Ganey</a:t>
            </a:r>
            <a:r>
              <a:rPr lang="en-US" sz="2800" dirty="0" smtClean="0">
                <a:latin typeface="+mj-lt"/>
              </a:rPr>
              <a:t> Scores)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Readmission Rates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Infection Rates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Cancellations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Delays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Cost Reduction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Discharge Destination (Home, SNF)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+mj-lt"/>
              </a:rPr>
              <a:t>Marketing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740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11587</TotalTime>
  <Words>811</Words>
  <Application>Microsoft Office PowerPoint</Application>
  <PresentationFormat>On-screen Show (4:3)</PresentationFormat>
  <Paragraphs>254</Paragraphs>
  <Slides>36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Office Theme</vt:lpstr>
      <vt:lpstr>The Perioperative Surgical Home </vt:lpstr>
      <vt:lpstr>Learning Objectives</vt:lpstr>
      <vt:lpstr>Alternative Payment Methods (APM)</vt:lpstr>
      <vt:lpstr>Alternative Payment Methods (APM)</vt:lpstr>
      <vt:lpstr>The Institution’s Goals</vt:lpstr>
      <vt:lpstr>PowerPoint Presentation</vt:lpstr>
      <vt:lpstr>The Perioperative Surgical Home</vt:lpstr>
      <vt:lpstr>Memorial Healthcare</vt:lpstr>
      <vt:lpstr>Begin with the End in Mind</vt:lpstr>
      <vt:lpstr>PowerPoint Presentation</vt:lpstr>
      <vt:lpstr>Find a Champion Michael Schmidt, DO</vt:lpstr>
      <vt:lpstr>Find a Champion Joseph Kochan III, MD</vt:lpstr>
      <vt:lpstr>PowerPoint Presentation</vt:lpstr>
      <vt:lpstr>PowerPoint Presentation</vt:lpstr>
      <vt:lpstr>Start with the Small Wins</vt:lpstr>
      <vt:lpstr>PowerPoint Presentation</vt:lpstr>
      <vt:lpstr>PowerPoint Presentation</vt:lpstr>
      <vt:lpstr>Value Stream Mapping Analyze the Current State</vt:lpstr>
      <vt:lpstr>Value Stream Mapping Develop the Future State</vt:lpstr>
      <vt:lpstr>PowerPoint Presentation</vt:lpstr>
      <vt:lpstr>PowerPoint Presentation</vt:lpstr>
      <vt:lpstr>PowerPoint Presentation</vt:lpstr>
      <vt:lpstr>PowerPoint Presentation</vt:lpstr>
      <vt:lpstr>Patient Satisfaction Ratings  Press Ganey</vt:lpstr>
      <vt:lpstr>PowerPoint Presentation</vt:lpstr>
      <vt:lpstr>Patient Satisfaction Ratings  Press Ganey</vt:lpstr>
      <vt:lpstr>Patient Satisfaction Ratings  Press Ganey</vt:lpstr>
      <vt:lpstr>Patient Satisfaction Ratings  Press Ganey</vt:lpstr>
      <vt:lpstr>Patient Satisfaction Ratings  Press Ganey</vt:lpstr>
      <vt:lpstr>Length of Stay Total Knees </vt:lpstr>
      <vt:lpstr>Length of Stay Total Hips </vt:lpstr>
      <vt:lpstr>Readmission Rate Total Hips </vt:lpstr>
      <vt:lpstr>Same Day Cancellations Total Hips and Knees </vt:lpstr>
      <vt:lpstr>Delays in the O.R. Total Hips and Knees </vt:lpstr>
      <vt:lpstr>Post Op Complications Total Hips and Knees </vt:lpstr>
      <vt:lpstr>Celebrate the Successes and Repeat!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Bundled Payments</dc:title>
  <dc:creator>jfriedman</dc:creator>
  <cp:lastModifiedBy>Sue Widell</cp:lastModifiedBy>
  <cp:revision>117</cp:revision>
  <dcterms:created xsi:type="dcterms:W3CDTF">2016-03-13T22:00:56Z</dcterms:created>
  <dcterms:modified xsi:type="dcterms:W3CDTF">2016-06-30T16:52:21Z</dcterms:modified>
</cp:coreProperties>
</file>